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1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20.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77" r:id="rId2"/>
    <p:sldId id="312" r:id="rId3"/>
    <p:sldId id="332" r:id="rId4"/>
    <p:sldId id="313" r:id="rId5"/>
    <p:sldId id="282" r:id="rId6"/>
    <p:sldId id="283" r:id="rId7"/>
    <p:sldId id="306" r:id="rId8"/>
    <p:sldId id="285" r:id="rId9"/>
    <p:sldId id="286" r:id="rId10"/>
    <p:sldId id="287" r:id="rId11"/>
    <p:sldId id="289" r:id="rId12"/>
    <p:sldId id="290" r:id="rId13"/>
    <p:sldId id="291" r:id="rId14"/>
    <p:sldId id="292" r:id="rId15"/>
    <p:sldId id="293" r:id="rId16"/>
    <p:sldId id="294" r:id="rId17"/>
    <p:sldId id="295" r:id="rId18"/>
    <p:sldId id="296" r:id="rId19"/>
    <p:sldId id="298" r:id="rId20"/>
    <p:sldId id="299" r:id="rId21"/>
    <p:sldId id="300" r:id="rId22"/>
    <p:sldId id="301" r:id="rId23"/>
    <p:sldId id="382" r:id="rId24"/>
    <p:sldId id="307" r:id="rId25"/>
    <p:sldId id="314" r:id="rId26"/>
    <p:sldId id="316" r:id="rId27"/>
    <p:sldId id="317" r:id="rId28"/>
    <p:sldId id="318" r:id="rId29"/>
    <p:sldId id="319" r:id="rId30"/>
    <p:sldId id="320" r:id="rId31"/>
    <p:sldId id="321" r:id="rId32"/>
    <p:sldId id="322" r:id="rId33"/>
    <p:sldId id="323" r:id="rId34"/>
    <p:sldId id="383" r:id="rId35"/>
    <p:sldId id="342" r:id="rId36"/>
    <p:sldId id="357" r:id="rId37"/>
    <p:sldId id="345" r:id="rId38"/>
    <p:sldId id="360" r:id="rId39"/>
    <p:sldId id="361" r:id="rId40"/>
    <p:sldId id="362" r:id="rId41"/>
    <p:sldId id="358" r:id="rId42"/>
    <p:sldId id="359" r:id="rId43"/>
    <p:sldId id="351" r:id="rId44"/>
    <p:sldId id="355" r:id="rId45"/>
    <p:sldId id="354" r:id="rId46"/>
    <p:sldId id="384" r:id="rId47"/>
    <p:sldId id="363" r:id="rId48"/>
    <p:sldId id="364" r:id="rId49"/>
    <p:sldId id="365" r:id="rId50"/>
    <p:sldId id="366" r:id="rId51"/>
    <p:sldId id="367" r:id="rId52"/>
    <p:sldId id="368" r:id="rId53"/>
    <p:sldId id="369" r:id="rId54"/>
    <p:sldId id="372" r:id="rId55"/>
    <p:sldId id="373" r:id="rId56"/>
    <p:sldId id="374" r:id="rId57"/>
    <p:sldId id="375" r:id="rId58"/>
    <p:sldId id="385" r:id="rId59"/>
    <p:sldId id="386" r:id="rId60"/>
    <p:sldId id="387" r:id="rId61"/>
    <p:sldId id="377" r:id="rId62"/>
    <p:sldId id="380"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98" autoAdjust="0"/>
  </p:normalViewPr>
  <p:slideViewPr>
    <p:cSldViewPr snapToGrid="0" snapToObjects="1">
      <p:cViewPr>
        <p:scale>
          <a:sx n="100" d="100"/>
          <a:sy n="100" d="100"/>
        </p:scale>
        <p:origin x="-516" y="5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rica\Documents\Conferences\Anxiety%20and%20Depression%202013\Skype%20Study%20Graph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Erica\Documents\Conferences\ACT%202012\Graphs%20-%20SL.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1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Erica\Documents\Conferences\Anxiety%20and%20Depression%202013\Skype%20Study%20Graph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Erica\Documents\Conferences\Anxiety%20and%20Depression%202013\Skype%20Study%20Graph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Erica\Documents\Conferences\Anxiety%20and%20Depression%202013\Skype%20Study%20Graph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Erica\Documents\Conferences\Anxiety%20and%20Depression%202013\Skype%20Study%20Graph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Erica\Documents\Conferences\ACT%202012\Graph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Erica\Documents\Conferences\ACT%202012\Graph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Erica\Documents\Conferences\ACT%202012\Graph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Erica\Documents\Conferences\ACT%202012\Graph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Satisfaction with Treatment</a:t>
            </a:r>
          </a:p>
        </c:rich>
      </c:tx>
      <c:overlay val="0"/>
    </c:title>
    <c:autoTitleDeleted val="0"/>
    <c:view3D>
      <c:rotX val="30"/>
      <c:rotY val="190"/>
      <c:rAngAx val="0"/>
      <c:perspective val="2"/>
    </c:view3D>
    <c:floor>
      <c:thickness val="0"/>
    </c:floor>
    <c:sideWall>
      <c:thickness val="0"/>
    </c:sideWall>
    <c:backWall>
      <c:thickness val="0"/>
    </c:backWall>
    <c:plotArea>
      <c:layout>
        <c:manualLayout>
          <c:layoutTarget val="inner"/>
          <c:xMode val="edge"/>
          <c:yMode val="edge"/>
          <c:x val="9.7756410256410298E-2"/>
          <c:y val="0.107864407574053"/>
          <c:w val="0.80448717948717896"/>
          <c:h val="0.70463568412644095"/>
        </c:manualLayout>
      </c:layout>
      <c:pie3DChart>
        <c:varyColors val="1"/>
        <c:ser>
          <c:idx val="0"/>
          <c:order val="0"/>
          <c:dLbls>
            <c:dLbl>
              <c:idx val="0"/>
              <c:layout>
                <c:manualLayout>
                  <c:x val="0.21945987654321"/>
                  <c:y val="1.79501312335958E-2"/>
                </c:manualLayout>
              </c:layout>
              <c:showLegendKey val="0"/>
              <c:showVal val="0"/>
              <c:showCatName val="1"/>
              <c:showSerName val="0"/>
              <c:showPercent val="1"/>
              <c:showBubbleSize val="0"/>
            </c:dLbl>
            <c:dLbl>
              <c:idx val="1"/>
              <c:layout>
                <c:manualLayout>
                  <c:x val="-0.23965283853407199"/>
                  <c:y val="3.1073013600572699E-2"/>
                </c:manualLayout>
              </c:layout>
              <c:showLegendKey val="0"/>
              <c:showVal val="0"/>
              <c:showCatName val="1"/>
              <c:showSerName val="0"/>
              <c:showPercent val="1"/>
              <c:showBubbleSize val="0"/>
            </c:dLbl>
            <c:dLbl>
              <c:idx val="2"/>
              <c:layout>
                <c:manualLayout>
                  <c:x val="1.6164811295139799E-2"/>
                  <c:y val="-0.183141343443181"/>
                </c:manualLayout>
              </c:layout>
              <c:showLegendKey val="0"/>
              <c:showVal val="0"/>
              <c:showCatName val="1"/>
              <c:showSerName val="0"/>
              <c:showPercent val="1"/>
              <c:showBubbleSize val="0"/>
            </c:dLbl>
            <c:dLbl>
              <c:idx val="3"/>
              <c:layout>
                <c:manualLayout>
                  <c:x val="0.28792017377138202"/>
                  <c:y val="7.4838388257023394E-2"/>
                </c:manualLayout>
              </c:layout>
              <c:showLegendKey val="0"/>
              <c:showVal val="0"/>
              <c:showCatName val="1"/>
              <c:showSerName val="0"/>
              <c:showPercent val="1"/>
              <c:showBubbleSize val="0"/>
            </c:dLbl>
            <c:dLbl>
              <c:idx val="4"/>
              <c:layout>
                <c:manualLayout>
                  <c:x val="-0.107573536066613"/>
                  <c:y val="5.6403713424710802E-2"/>
                </c:manualLayout>
              </c:layout>
              <c:showLegendKey val="0"/>
              <c:showVal val="0"/>
              <c:showCatName val="1"/>
              <c:showSerName val="0"/>
              <c:showPercent val="1"/>
              <c:showBubbleSize val="0"/>
            </c:dLbl>
            <c:txPr>
              <a:bodyPr/>
              <a:lstStyle/>
              <a:p>
                <a:pPr>
                  <a:defRPr sz="1400" b="1"/>
                </a:pPr>
                <a:endParaRPr lang="en-US"/>
              </a:p>
            </c:txPr>
            <c:showLegendKey val="0"/>
            <c:showVal val="0"/>
            <c:showCatName val="1"/>
            <c:showSerName val="0"/>
            <c:showPercent val="1"/>
            <c:showBubbleSize val="0"/>
            <c:showLeaderLines val="1"/>
          </c:dLbls>
          <c:cat>
            <c:strRef>
              <c:f>Sheet3!$A$3:$A$7</c:f>
              <c:strCache>
                <c:ptCount val="5"/>
                <c:pt idx="0">
                  <c:v>Completely Satisfied</c:v>
                </c:pt>
                <c:pt idx="1">
                  <c:v>Mostly Satisfied</c:v>
                </c:pt>
                <c:pt idx="2">
                  <c:v>Neutral</c:v>
                </c:pt>
                <c:pt idx="3">
                  <c:v>Somewhat Satisfied</c:v>
                </c:pt>
                <c:pt idx="4">
                  <c:v>Not at all Satisfied</c:v>
                </c:pt>
              </c:strCache>
            </c:strRef>
          </c:cat>
          <c:val>
            <c:numRef>
              <c:f>Sheet3!$B$3:$B$7</c:f>
              <c:numCache>
                <c:formatCode>0%</c:formatCode>
                <c:ptCount val="5"/>
                <c:pt idx="0">
                  <c:v>0.47599999999999998</c:v>
                </c:pt>
                <c:pt idx="1">
                  <c:v>0.47599999999999998</c:v>
                </c:pt>
                <c:pt idx="2">
                  <c:v>4.8000000000000001E-2</c:v>
                </c:pt>
                <c:pt idx="3">
                  <c:v>0</c:v>
                </c:pt>
                <c:pt idx="4">
                  <c:v>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ln>
          <a:solidFill>
            <a:sysClr val="windowText" lastClr="000000"/>
          </a:solidFill>
        </a:ln>
      </c:spPr>
    </c:floor>
    <c:sideWall>
      <c:thickness val="0"/>
    </c:sideWall>
    <c:backWall>
      <c:thickness val="0"/>
    </c:backWall>
    <c:plotArea>
      <c:layout/>
      <c:bar3DChart>
        <c:barDir val="col"/>
        <c:grouping val="clustered"/>
        <c:varyColors val="0"/>
        <c:ser>
          <c:idx val="0"/>
          <c:order val="0"/>
          <c:tx>
            <c:strRef>
              <c:f>Sheet1!$B$48</c:f>
              <c:strCache>
                <c:ptCount val="1"/>
                <c:pt idx="0">
                  <c:v>SPAI_SP Pre-Tx</c:v>
                </c:pt>
              </c:strCache>
            </c:strRef>
          </c:tx>
          <c:invertIfNegative val="0"/>
          <c:cat>
            <c:strRef>
              <c:f>Sheet1!$A$49:$A$50</c:f>
              <c:strCache>
                <c:ptCount val="2"/>
                <c:pt idx="0">
                  <c:v>Skype</c:v>
                </c:pt>
                <c:pt idx="1">
                  <c:v>In-Person Clinic</c:v>
                </c:pt>
              </c:strCache>
            </c:strRef>
          </c:cat>
          <c:val>
            <c:numRef>
              <c:f>Sheet1!$B$49:$B$50</c:f>
              <c:numCache>
                <c:formatCode>General</c:formatCode>
                <c:ptCount val="2"/>
                <c:pt idx="0">
                  <c:v>138.57</c:v>
                </c:pt>
                <c:pt idx="1">
                  <c:v>129.15</c:v>
                </c:pt>
              </c:numCache>
            </c:numRef>
          </c:val>
        </c:ser>
        <c:ser>
          <c:idx val="1"/>
          <c:order val="1"/>
          <c:tx>
            <c:strRef>
              <c:f>Sheet1!$C$48</c:f>
              <c:strCache>
                <c:ptCount val="1"/>
                <c:pt idx="0">
                  <c:v>SPAI_SP FU</c:v>
                </c:pt>
              </c:strCache>
            </c:strRef>
          </c:tx>
          <c:invertIfNegative val="0"/>
          <c:cat>
            <c:strRef>
              <c:f>Sheet1!$A$49:$A$50</c:f>
              <c:strCache>
                <c:ptCount val="2"/>
                <c:pt idx="0">
                  <c:v>Skype</c:v>
                </c:pt>
                <c:pt idx="1">
                  <c:v>In-Person Clinic</c:v>
                </c:pt>
              </c:strCache>
            </c:strRef>
          </c:cat>
          <c:val>
            <c:numRef>
              <c:f>Sheet1!$C$49:$C$50</c:f>
              <c:numCache>
                <c:formatCode>General</c:formatCode>
                <c:ptCount val="2"/>
                <c:pt idx="0">
                  <c:v>84.06</c:v>
                </c:pt>
                <c:pt idx="1">
                  <c:v>88.169999999999973</c:v>
                </c:pt>
              </c:numCache>
            </c:numRef>
          </c:val>
        </c:ser>
        <c:dLbls>
          <c:showLegendKey val="0"/>
          <c:showVal val="0"/>
          <c:showCatName val="0"/>
          <c:showSerName val="0"/>
          <c:showPercent val="0"/>
          <c:showBubbleSize val="0"/>
        </c:dLbls>
        <c:gapWidth val="150"/>
        <c:shape val="box"/>
        <c:axId val="38916096"/>
        <c:axId val="38917632"/>
        <c:axId val="0"/>
      </c:bar3DChart>
      <c:catAx>
        <c:axId val="38916096"/>
        <c:scaling>
          <c:orientation val="minMax"/>
        </c:scaling>
        <c:delete val="0"/>
        <c:axPos val="b"/>
        <c:majorTickMark val="out"/>
        <c:minorTickMark val="none"/>
        <c:tickLblPos val="nextTo"/>
        <c:txPr>
          <a:bodyPr/>
          <a:lstStyle/>
          <a:p>
            <a:pPr>
              <a:defRPr sz="2000" b="1" baseline="0"/>
            </a:pPr>
            <a:endParaRPr lang="en-US"/>
          </a:p>
        </c:txPr>
        <c:crossAx val="38917632"/>
        <c:crosses val="autoZero"/>
        <c:auto val="1"/>
        <c:lblAlgn val="ctr"/>
        <c:lblOffset val="100"/>
        <c:noMultiLvlLbl val="0"/>
      </c:catAx>
      <c:valAx>
        <c:axId val="38917632"/>
        <c:scaling>
          <c:orientation val="minMax"/>
        </c:scaling>
        <c:delete val="0"/>
        <c:axPos val="l"/>
        <c:majorGridlines>
          <c:spPr>
            <a:ln>
              <a:solidFill>
                <a:sysClr val="windowText" lastClr="000000"/>
              </a:solidFill>
            </a:ln>
          </c:spPr>
        </c:majorGridlines>
        <c:numFmt formatCode="General" sourceLinked="1"/>
        <c:majorTickMark val="out"/>
        <c:minorTickMark val="none"/>
        <c:tickLblPos val="nextTo"/>
        <c:spPr>
          <a:noFill/>
          <a:ln>
            <a:solidFill>
              <a:schemeClr val="tx1"/>
            </a:solidFill>
          </a:ln>
        </c:spPr>
        <c:txPr>
          <a:bodyPr/>
          <a:lstStyle/>
          <a:p>
            <a:pPr>
              <a:defRPr sz="1400" baseline="0"/>
            </a:pPr>
            <a:endParaRPr lang="en-US"/>
          </a:p>
        </c:txPr>
        <c:crossAx val="38916096"/>
        <c:crosses val="autoZero"/>
        <c:crossBetween val="between"/>
      </c:valAx>
      <c:spPr>
        <a:solidFill>
          <a:schemeClr val="bg1"/>
        </a:solidFill>
      </c:spPr>
    </c:plotArea>
    <c:legend>
      <c:legendPos val="r"/>
      <c:layout>
        <c:manualLayout>
          <c:xMode val="edge"/>
          <c:yMode val="edge"/>
          <c:x val="0.63693959450720905"/>
          <c:y val="0.379597421645824"/>
          <c:w val="0.34856765186960398"/>
          <c:h val="0.24080515670835301"/>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Frequency</a:t>
            </a:r>
            <a:r>
              <a:rPr lang="en-US" baseline="0" dirty="0" smtClean="0"/>
              <a:t> of Technological</a:t>
            </a:r>
            <a:r>
              <a:rPr lang="en-US" dirty="0" smtClean="0"/>
              <a:t> Problems by Session</a:t>
            </a:r>
            <a:endParaRPr lang="en-US" dirty="0"/>
          </a:p>
        </c:rich>
      </c:tx>
      <c:overlay val="0"/>
      <c:spPr>
        <a:noFill/>
        <a:ln w="25400">
          <a:noFill/>
        </a:ln>
      </c:spPr>
    </c:title>
    <c:autoTitleDeleted val="0"/>
    <c:plotArea>
      <c:layout>
        <c:manualLayout>
          <c:layoutTarget val="inner"/>
          <c:xMode val="edge"/>
          <c:yMode val="edge"/>
          <c:x val="8.07560137457045E-2"/>
          <c:y val="0.18727915194346301"/>
          <c:w val="0.59106529209622005"/>
          <c:h val="0.64310954063604198"/>
        </c:manualLayout>
      </c:layout>
      <c:lineChart>
        <c:grouping val="standard"/>
        <c:varyColors val="0"/>
        <c:ser>
          <c:idx val="0"/>
          <c:order val="0"/>
          <c:tx>
            <c:strRef>
              <c:f>Sheet1!$B$1</c:f>
              <c:strCache>
                <c:ptCount val="1"/>
                <c:pt idx="0">
                  <c:v># of Tech Problems</c:v>
                </c:pt>
              </c:strCache>
            </c:strRef>
          </c:tx>
          <c:spPr>
            <a:ln w="38100">
              <a:solidFill>
                <a:srgbClr val="666699"/>
              </a:solidFill>
              <a:prstDash val="solid"/>
            </a:ln>
          </c:spPr>
          <c:marker>
            <c:symbol val="none"/>
          </c:marker>
          <c:cat>
            <c:numRef>
              <c:f>Sheet1!$A$2:$A$19</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Sheet1!$B$2:$B$19</c:f>
              <c:numCache>
                <c:formatCode>General</c:formatCode>
                <c:ptCount val="18"/>
                <c:pt idx="0">
                  <c:v>13</c:v>
                </c:pt>
                <c:pt idx="1">
                  <c:v>11</c:v>
                </c:pt>
                <c:pt idx="2">
                  <c:v>7</c:v>
                </c:pt>
                <c:pt idx="3">
                  <c:v>6</c:v>
                </c:pt>
                <c:pt idx="4">
                  <c:v>1</c:v>
                </c:pt>
                <c:pt idx="5">
                  <c:v>7</c:v>
                </c:pt>
                <c:pt idx="6">
                  <c:v>5</c:v>
                </c:pt>
                <c:pt idx="7">
                  <c:v>6</c:v>
                </c:pt>
                <c:pt idx="8">
                  <c:v>4</c:v>
                </c:pt>
                <c:pt idx="9">
                  <c:v>5</c:v>
                </c:pt>
                <c:pt idx="10">
                  <c:v>4</c:v>
                </c:pt>
                <c:pt idx="11">
                  <c:v>4</c:v>
                </c:pt>
                <c:pt idx="12">
                  <c:v>4</c:v>
                </c:pt>
                <c:pt idx="13">
                  <c:v>2</c:v>
                </c:pt>
                <c:pt idx="14">
                  <c:v>3</c:v>
                </c:pt>
                <c:pt idx="15">
                  <c:v>2</c:v>
                </c:pt>
                <c:pt idx="16">
                  <c:v>2</c:v>
                </c:pt>
                <c:pt idx="17">
                  <c:v>1</c:v>
                </c:pt>
              </c:numCache>
            </c:numRef>
          </c:val>
          <c:smooth val="0"/>
        </c:ser>
        <c:dLbls>
          <c:showLegendKey val="0"/>
          <c:showVal val="0"/>
          <c:showCatName val="0"/>
          <c:showSerName val="0"/>
          <c:showPercent val="0"/>
          <c:showBubbleSize val="0"/>
        </c:dLbls>
        <c:marker val="1"/>
        <c:smooth val="0"/>
        <c:axId val="40143488"/>
        <c:axId val="40448384"/>
      </c:lineChart>
      <c:catAx>
        <c:axId val="40143488"/>
        <c:scaling>
          <c:orientation val="minMax"/>
        </c:scaling>
        <c:delete val="0"/>
        <c:axPos val="b"/>
        <c:numFmt formatCode="General" sourceLinked="1"/>
        <c:majorTickMark val="out"/>
        <c:minorTickMark val="none"/>
        <c:tickLblPos val="nextTo"/>
        <c:spPr>
          <a:ln w="3175">
            <a:solidFill>
              <a:srgbClr val="808080"/>
            </a:solidFill>
            <a:prstDash val="solid"/>
          </a:ln>
        </c:spPr>
        <c:crossAx val="40448384"/>
        <c:crosses val="autoZero"/>
        <c:auto val="1"/>
        <c:lblAlgn val="ctr"/>
        <c:lblOffset val="100"/>
        <c:noMultiLvlLbl val="0"/>
      </c:catAx>
      <c:valAx>
        <c:axId val="40448384"/>
        <c:scaling>
          <c:orientation val="minMax"/>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crossAx val="40143488"/>
        <c:crosses val="autoZero"/>
        <c:crossBetween val="between"/>
      </c:valAx>
      <c:spPr>
        <a:solidFill>
          <a:srgbClr val="FFFFFF"/>
        </a:solidFill>
        <a:ln w="25400">
          <a:noFill/>
        </a:ln>
      </c:spPr>
    </c:plotArea>
    <c:legend>
      <c:legendPos val="r"/>
      <c:layout>
        <c:manualLayout>
          <c:xMode val="edge"/>
          <c:yMode val="edge"/>
          <c:x val="0.69931271477663204"/>
          <c:y val="0.52650176678445204"/>
          <c:w val="0.28865979381443302"/>
          <c:h val="9.8939929328621903E-2"/>
        </c:manualLayout>
      </c:layout>
      <c:overlay val="0"/>
      <c:spPr>
        <a:noFill/>
        <a:ln w="25400">
          <a:noFill/>
        </a:ln>
      </c:spPr>
    </c:legend>
    <c:plotVisOnly val="1"/>
    <c:dispBlanksAs val="gap"/>
    <c:showDLblsOverMax val="0"/>
  </c:chart>
  <c:spPr>
    <a:solidFill>
      <a:srgbClr val="FFFFFF"/>
    </a:solidFill>
    <a:ln w="3175">
      <a:solidFill>
        <a:srgbClr val="808080"/>
      </a:solidFill>
      <a:prstDash val="solid"/>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lineChart>
        <c:grouping val="standard"/>
        <c:varyColors val="0"/>
        <c:ser>
          <c:idx val="0"/>
          <c:order val="0"/>
          <c:tx>
            <c:strRef>
              <c:f>Sheet2!$A$2</c:f>
              <c:strCache>
                <c:ptCount val="1"/>
                <c:pt idx="0">
                  <c:v>SPAI-SP</c:v>
                </c:pt>
              </c:strCache>
            </c:strRef>
          </c:tx>
          <c:cat>
            <c:strRef>
              <c:f>Sheet2!$B$1:$D$1</c:f>
              <c:strCache>
                <c:ptCount val="3"/>
                <c:pt idx="0">
                  <c:v>Pre-tx</c:v>
                </c:pt>
                <c:pt idx="1">
                  <c:v>Mid-tx</c:v>
                </c:pt>
                <c:pt idx="2">
                  <c:v>Post-tx</c:v>
                </c:pt>
              </c:strCache>
            </c:strRef>
          </c:cat>
          <c:val>
            <c:numRef>
              <c:f>Sheet2!$B$2:$D$2</c:f>
              <c:numCache>
                <c:formatCode>General</c:formatCode>
                <c:ptCount val="3"/>
                <c:pt idx="0">
                  <c:v>139.53</c:v>
                </c:pt>
                <c:pt idx="1">
                  <c:v>108.57</c:v>
                </c:pt>
                <c:pt idx="2">
                  <c:v>89.07</c:v>
                </c:pt>
              </c:numCache>
            </c:numRef>
          </c:val>
          <c:smooth val="0"/>
        </c:ser>
        <c:dLbls>
          <c:showLegendKey val="0"/>
          <c:showVal val="0"/>
          <c:showCatName val="0"/>
          <c:showSerName val="0"/>
          <c:showPercent val="0"/>
          <c:showBubbleSize val="0"/>
        </c:dLbls>
        <c:marker val="1"/>
        <c:smooth val="0"/>
        <c:axId val="78801920"/>
        <c:axId val="76751616"/>
      </c:lineChart>
      <c:catAx>
        <c:axId val="78801920"/>
        <c:scaling>
          <c:orientation val="minMax"/>
        </c:scaling>
        <c:delete val="0"/>
        <c:axPos val="b"/>
        <c:majorTickMark val="out"/>
        <c:minorTickMark val="none"/>
        <c:tickLblPos val="nextTo"/>
        <c:txPr>
          <a:bodyPr/>
          <a:lstStyle/>
          <a:p>
            <a:pPr>
              <a:defRPr sz="1800"/>
            </a:pPr>
            <a:endParaRPr lang="en-US"/>
          </a:p>
        </c:txPr>
        <c:crossAx val="76751616"/>
        <c:crosses val="autoZero"/>
        <c:auto val="1"/>
        <c:lblAlgn val="ctr"/>
        <c:lblOffset val="100"/>
        <c:noMultiLvlLbl val="0"/>
      </c:catAx>
      <c:valAx>
        <c:axId val="76751616"/>
        <c:scaling>
          <c:orientation val="minMax"/>
        </c:scaling>
        <c:delete val="0"/>
        <c:axPos val="l"/>
        <c:majorGridlines/>
        <c:numFmt formatCode="General" sourceLinked="1"/>
        <c:majorTickMark val="out"/>
        <c:minorTickMark val="none"/>
        <c:tickLblPos val="nextTo"/>
        <c:crossAx val="78801920"/>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26529899708483E-2"/>
          <c:y val="4.01380300906376E-2"/>
          <c:w val="0.55037742247256505"/>
          <c:h val="0.83628837728095096"/>
        </c:manualLayout>
      </c:layout>
      <c:lineChart>
        <c:grouping val="standard"/>
        <c:varyColors val="0"/>
        <c:ser>
          <c:idx val="0"/>
          <c:order val="0"/>
          <c:tx>
            <c:strRef>
              <c:f>Sheet1!$A$2</c:f>
              <c:strCache>
                <c:ptCount val="1"/>
                <c:pt idx="0">
                  <c:v>LSAS-Total</c:v>
                </c:pt>
              </c:strCache>
            </c:strRef>
          </c:tx>
          <c:cat>
            <c:strRef>
              <c:f>Sheet1!$B$1:$D$1</c:f>
              <c:strCache>
                <c:ptCount val="3"/>
                <c:pt idx="0">
                  <c:v>Pre-tx</c:v>
                </c:pt>
                <c:pt idx="1">
                  <c:v>Mid-tx</c:v>
                </c:pt>
                <c:pt idx="2">
                  <c:v>Post-tx</c:v>
                </c:pt>
              </c:strCache>
            </c:strRef>
          </c:cat>
          <c:val>
            <c:numRef>
              <c:f>Sheet1!$B$2:$D$2</c:f>
              <c:numCache>
                <c:formatCode>General</c:formatCode>
                <c:ptCount val="3"/>
                <c:pt idx="0">
                  <c:v>78.849999999999994</c:v>
                </c:pt>
                <c:pt idx="1">
                  <c:v>59.38</c:v>
                </c:pt>
                <c:pt idx="2">
                  <c:v>51.85</c:v>
                </c:pt>
              </c:numCache>
            </c:numRef>
          </c:val>
          <c:smooth val="0"/>
        </c:ser>
        <c:ser>
          <c:idx val="1"/>
          <c:order val="1"/>
          <c:tx>
            <c:strRef>
              <c:f>Sheet1!$A$3</c:f>
              <c:strCache>
                <c:ptCount val="1"/>
                <c:pt idx="0">
                  <c:v>LSAS-Fear</c:v>
                </c:pt>
              </c:strCache>
            </c:strRef>
          </c:tx>
          <c:cat>
            <c:strRef>
              <c:f>Sheet1!$B$1:$D$1</c:f>
              <c:strCache>
                <c:ptCount val="3"/>
                <c:pt idx="0">
                  <c:v>Pre-tx</c:v>
                </c:pt>
                <c:pt idx="1">
                  <c:v>Mid-tx</c:v>
                </c:pt>
                <c:pt idx="2">
                  <c:v>Post-tx</c:v>
                </c:pt>
              </c:strCache>
            </c:strRef>
          </c:cat>
          <c:val>
            <c:numRef>
              <c:f>Sheet1!$B$3:$D$3</c:f>
              <c:numCache>
                <c:formatCode>General</c:formatCode>
                <c:ptCount val="3"/>
                <c:pt idx="0">
                  <c:v>41.85</c:v>
                </c:pt>
                <c:pt idx="1">
                  <c:v>32.229999999999997</c:v>
                </c:pt>
                <c:pt idx="2">
                  <c:v>28.23</c:v>
                </c:pt>
              </c:numCache>
            </c:numRef>
          </c:val>
          <c:smooth val="0"/>
        </c:ser>
        <c:ser>
          <c:idx val="2"/>
          <c:order val="2"/>
          <c:tx>
            <c:strRef>
              <c:f>Sheet1!$A$4</c:f>
              <c:strCache>
                <c:ptCount val="1"/>
                <c:pt idx="0">
                  <c:v>LSAS-Avoidance</c:v>
                </c:pt>
              </c:strCache>
            </c:strRef>
          </c:tx>
          <c:cat>
            <c:strRef>
              <c:f>Sheet1!$B$1:$D$1</c:f>
              <c:strCache>
                <c:ptCount val="3"/>
                <c:pt idx="0">
                  <c:v>Pre-tx</c:v>
                </c:pt>
                <c:pt idx="1">
                  <c:v>Mid-tx</c:v>
                </c:pt>
                <c:pt idx="2">
                  <c:v>Post-tx</c:v>
                </c:pt>
              </c:strCache>
            </c:strRef>
          </c:cat>
          <c:val>
            <c:numRef>
              <c:f>Sheet1!$B$4:$D$4</c:f>
              <c:numCache>
                <c:formatCode>General</c:formatCode>
                <c:ptCount val="3"/>
                <c:pt idx="0">
                  <c:v>37</c:v>
                </c:pt>
                <c:pt idx="1">
                  <c:v>27.15</c:v>
                </c:pt>
                <c:pt idx="2">
                  <c:v>23.62</c:v>
                </c:pt>
              </c:numCache>
            </c:numRef>
          </c:val>
          <c:smooth val="0"/>
        </c:ser>
        <c:dLbls>
          <c:showLegendKey val="0"/>
          <c:showVal val="0"/>
          <c:showCatName val="0"/>
          <c:showSerName val="0"/>
          <c:showPercent val="0"/>
          <c:showBubbleSize val="0"/>
        </c:dLbls>
        <c:marker val="1"/>
        <c:smooth val="0"/>
        <c:axId val="76790400"/>
        <c:axId val="76800384"/>
      </c:lineChart>
      <c:catAx>
        <c:axId val="76790400"/>
        <c:scaling>
          <c:orientation val="minMax"/>
        </c:scaling>
        <c:delete val="0"/>
        <c:axPos val="b"/>
        <c:majorTickMark val="out"/>
        <c:minorTickMark val="none"/>
        <c:tickLblPos val="nextTo"/>
        <c:txPr>
          <a:bodyPr/>
          <a:lstStyle/>
          <a:p>
            <a:pPr>
              <a:defRPr sz="1800"/>
            </a:pPr>
            <a:endParaRPr lang="en-US"/>
          </a:p>
        </c:txPr>
        <c:crossAx val="76800384"/>
        <c:crosses val="autoZero"/>
        <c:auto val="1"/>
        <c:lblAlgn val="ctr"/>
        <c:lblOffset val="100"/>
        <c:noMultiLvlLbl val="0"/>
      </c:catAx>
      <c:valAx>
        <c:axId val="76800384"/>
        <c:scaling>
          <c:orientation val="minMax"/>
        </c:scaling>
        <c:delete val="0"/>
        <c:axPos val="l"/>
        <c:majorGridlines/>
        <c:numFmt formatCode="General" sourceLinked="1"/>
        <c:majorTickMark val="out"/>
        <c:minorTickMark val="none"/>
        <c:tickLblPos val="nextTo"/>
        <c:crossAx val="76790400"/>
        <c:crosses val="autoZero"/>
        <c:crossBetween val="between"/>
      </c:valAx>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smtClean="0"/>
              <a:t>Satisfaction</a:t>
            </a:r>
            <a:r>
              <a:rPr lang="en-US" sz="2400" baseline="0" dirty="0" smtClean="0"/>
              <a:t> with Therapist</a:t>
            </a:r>
            <a:endParaRPr lang="en-US" sz="2400" dirty="0"/>
          </a:p>
        </c:rich>
      </c:tx>
      <c:overlay val="0"/>
    </c:title>
    <c:autoTitleDeleted val="0"/>
    <c:view3D>
      <c:rotX val="30"/>
      <c:rotY val="145"/>
      <c:rAngAx val="0"/>
      <c:perspective val="30"/>
    </c:view3D>
    <c:floor>
      <c:thickness val="0"/>
    </c:floor>
    <c:sideWall>
      <c:thickness val="0"/>
    </c:sideWall>
    <c:backWall>
      <c:thickness val="0"/>
    </c:backWall>
    <c:plotArea>
      <c:layout>
        <c:manualLayout>
          <c:layoutTarget val="inner"/>
          <c:xMode val="edge"/>
          <c:yMode val="edge"/>
          <c:x val="0.10601556384399299"/>
          <c:y val="0.106207122816545"/>
          <c:w val="0.817724823870701"/>
          <c:h val="0.65736944519866103"/>
        </c:manualLayout>
      </c:layout>
      <c:pie3DChart>
        <c:varyColors val="1"/>
        <c:ser>
          <c:idx val="0"/>
          <c:order val="0"/>
          <c:dLbls>
            <c:dLbl>
              <c:idx val="0"/>
              <c:layout>
                <c:manualLayout>
                  <c:x val="0.23361780145128899"/>
                  <c:y val="0.123234788833214"/>
                </c:manualLayout>
              </c:layout>
              <c:showLegendKey val="0"/>
              <c:showVal val="0"/>
              <c:showCatName val="1"/>
              <c:showSerName val="0"/>
              <c:showPercent val="1"/>
              <c:showBubbleSize val="0"/>
            </c:dLbl>
            <c:dLbl>
              <c:idx val="1"/>
              <c:layout>
                <c:manualLayout>
                  <c:x val="-0.160442970944422"/>
                  <c:y val="-0.12979885057471299"/>
                </c:manualLayout>
              </c:layout>
              <c:showLegendKey val="0"/>
              <c:showVal val="0"/>
              <c:showCatName val="1"/>
              <c:showSerName val="0"/>
              <c:showPercent val="1"/>
              <c:showBubbleSize val="0"/>
            </c:dLbl>
            <c:dLbl>
              <c:idx val="2"/>
              <c:layout>
                <c:manualLayout>
                  <c:x val="7.8399871068748003E-2"/>
                  <c:y val="3.7857045886505597E-2"/>
                </c:manualLayout>
              </c:layout>
              <c:showLegendKey val="0"/>
              <c:showVal val="0"/>
              <c:showCatName val="1"/>
              <c:showSerName val="0"/>
              <c:showPercent val="1"/>
              <c:showBubbleSize val="0"/>
            </c:dLbl>
            <c:dLbl>
              <c:idx val="3"/>
              <c:layout>
                <c:manualLayout>
                  <c:x val="-0.110376202974628"/>
                  <c:y val="0.140975184920067"/>
                </c:manualLayout>
              </c:layout>
              <c:showLegendKey val="0"/>
              <c:showVal val="0"/>
              <c:showCatName val="1"/>
              <c:showSerName val="0"/>
              <c:showPercent val="1"/>
              <c:showBubbleSize val="0"/>
            </c:dLbl>
            <c:dLbl>
              <c:idx val="4"/>
              <c:layout>
                <c:manualLayout>
                  <c:x val="-0.35785076207579403"/>
                  <c:y val="0.14997578966422301"/>
                </c:manualLayout>
              </c:layout>
              <c:showLegendKey val="0"/>
              <c:showVal val="0"/>
              <c:showCatName val="1"/>
              <c:showSerName val="0"/>
              <c:showPercent val="1"/>
              <c:showBubbleSize val="0"/>
            </c:dLbl>
            <c:txPr>
              <a:bodyPr/>
              <a:lstStyle/>
              <a:p>
                <a:pPr>
                  <a:defRPr sz="1400" b="1"/>
                </a:pPr>
                <a:endParaRPr lang="en-US"/>
              </a:p>
            </c:txPr>
            <c:showLegendKey val="0"/>
            <c:showVal val="0"/>
            <c:showCatName val="1"/>
            <c:showSerName val="0"/>
            <c:showPercent val="1"/>
            <c:showBubbleSize val="0"/>
            <c:showLeaderLines val="1"/>
          </c:dLbls>
          <c:cat>
            <c:strRef>
              <c:f>Sheet3!$A$10:$A$14</c:f>
              <c:strCache>
                <c:ptCount val="5"/>
                <c:pt idx="0">
                  <c:v>Completely Satisfied</c:v>
                </c:pt>
                <c:pt idx="1">
                  <c:v>Mostly Satisfied</c:v>
                </c:pt>
                <c:pt idx="2">
                  <c:v>Neutral</c:v>
                </c:pt>
                <c:pt idx="3">
                  <c:v>Somewhat Satisfied</c:v>
                </c:pt>
                <c:pt idx="4">
                  <c:v>Not at all Satisfied</c:v>
                </c:pt>
              </c:strCache>
            </c:strRef>
          </c:cat>
          <c:val>
            <c:numRef>
              <c:f>Sheet3!$B$10:$B$14</c:f>
              <c:numCache>
                <c:formatCode>0%</c:formatCode>
                <c:ptCount val="5"/>
                <c:pt idx="0">
                  <c:v>0.86000000000000099</c:v>
                </c:pt>
                <c:pt idx="1">
                  <c:v>0.14000000000000001</c:v>
                </c:pt>
                <c:pt idx="2">
                  <c:v>0</c:v>
                </c:pt>
                <c:pt idx="3">
                  <c:v>0</c:v>
                </c:pt>
                <c:pt idx="4">
                  <c:v>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smtClean="0"/>
              <a:t>Difficulty</a:t>
            </a:r>
            <a:r>
              <a:rPr lang="en-US" sz="2400" baseline="0" dirty="0" smtClean="0"/>
              <a:t> of Receiving Treatment Through Videoconferencing</a:t>
            </a:r>
            <a:endParaRPr lang="en-US" sz="2400" dirty="0"/>
          </a:p>
        </c:rich>
      </c:tx>
      <c:overlay val="0"/>
    </c:title>
    <c:autoTitleDeleted val="0"/>
    <c:view3D>
      <c:rotX val="30"/>
      <c:rotY val="180"/>
      <c:rAngAx val="0"/>
      <c:perspective val="30"/>
    </c:view3D>
    <c:floor>
      <c:thickness val="0"/>
    </c:floor>
    <c:sideWall>
      <c:thickness val="0"/>
    </c:sideWall>
    <c:backWall>
      <c:thickness val="0"/>
    </c:backWall>
    <c:plotArea>
      <c:layout>
        <c:manualLayout>
          <c:layoutTarget val="inner"/>
          <c:xMode val="edge"/>
          <c:yMode val="edge"/>
          <c:x val="0.132096997490698"/>
          <c:y val="0.243791804250275"/>
          <c:w val="0.71749098670358602"/>
          <c:h val="0.57497015494031001"/>
        </c:manualLayout>
      </c:layout>
      <c:pie3DChart>
        <c:varyColors val="1"/>
        <c:ser>
          <c:idx val="0"/>
          <c:order val="0"/>
          <c:dLbls>
            <c:dLbl>
              <c:idx val="0"/>
              <c:layout>
                <c:manualLayout>
                  <c:x val="0.214144890542529"/>
                  <c:y val="-0.161231055795445"/>
                </c:manualLayout>
              </c:layout>
              <c:showLegendKey val="0"/>
              <c:showVal val="0"/>
              <c:showCatName val="1"/>
              <c:showSerName val="0"/>
              <c:showPercent val="1"/>
              <c:showBubbleSize val="0"/>
            </c:dLbl>
            <c:dLbl>
              <c:idx val="1"/>
              <c:layout>
                <c:manualLayout>
                  <c:x val="-0.15347307548094899"/>
                  <c:y val="0.15195030056726799"/>
                </c:manualLayout>
              </c:layout>
              <c:showLegendKey val="0"/>
              <c:showVal val="0"/>
              <c:showCatName val="1"/>
              <c:showSerName val="0"/>
              <c:showPercent val="1"/>
              <c:showBubbleSize val="0"/>
            </c:dLbl>
            <c:dLbl>
              <c:idx val="2"/>
              <c:layout>
                <c:manualLayout>
                  <c:x val="-5.6979031467220401E-2"/>
                  <c:y val="-0.21904474642282701"/>
                </c:manualLayout>
              </c:layout>
              <c:showLegendKey val="0"/>
              <c:showVal val="0"/>
              <c:showCatName val="1"/>
              <c:showSerName val="0"/>
              <c:showPercent val="1"/>
              <c:showBubbleSize val="0"/>
            </c:dLbl>
            <c:dLbl>
              <c:idx val="3"/>
              <c:layout>
                <c:manualLayout>
                  <c:x val="0.10439488333189099"/>
                  <c:y val="5.0107103547540402E-2"/>
                </c:manualLayout>
              </c:layout>
              <c:showLegendKey val="0"/>
              <c:showVal val="0"/>
              <c:showCatName val="1"/>
              <c:showSerName val="0"/>
              <c:showPercent val="1"/>
              <c:showBubbleSize val="0"/>
            </c:dLbl>
            <c:dLbl>
              <c:idx val="4"/>
              <c:layout>
                <c:manualLayout>
                  <c:x val="-0.13163984309653601"/>
                  <c:y val="4.9435060536787798E-2"/>
                </c:manualLayout>
              </c:layout>
              <c:showLegendKey val="0"/>
              <c:showVal val="0"/>
              <c:showCatName val="1"/>
              <c:showSerName val="0"/>
              <c:showPercent val="1"/>
              <c:showBubbleSize val="0"/>
            </c:dLbl>
            <c:txPr>
              <a:bodyPr/>
              <a:lstStyle/>
              <a:p>
                <a:pPr>
                  <a:defRPr sz="1600" b="1"/>
                </a:pPr>
                <a:endParaRPr lang="en-US"/>
              </a:p>
            </c:txPr>
            <c:showLegendKey val="0"/>
            <c:showVal val="0"/>
            <c:showCatName val="1"/>
            <c:showSerName val="0"/>
            <c:showPercent val="1"/>
            <c:showBubbleSize val="0"/>
            <c:showLeaderLines val="1"/>
          </c:dLbls>
          <c:cat>
            <c:strRef>
              <c:f>Sheet3!$A$28:$A$32</c:f>
              <c:strCache>
                <c:ptCount val="5"/>
                <c:pt idx="0">
                  <c:v>Very easy</c:v>
                </c:pt>
                <c:pt idx="1">
                  <c:v>Fairly easy</c:v>
                </c:pt>
                <c:pt idx="2">
                  <c:v>Neutral</c:v>
                </c:pt>
                <c:pt idx="3">
                  <c:v>Fairly difficult</c:v>
                </c:pt>
                <c:pt idx="4">
                  <c:v>Very difficult</c:v>
                </c:pt>
              </c:strCache>
            </c:strRef>
          </c:cat>
          <c:val>
            <c:numRef>
              <c:f>Sheet3!$B$28:$B$32</c:f>
              <c:numCache>
                <c:formatCode>0%</c:formatCode>
                <c:ptCount val="5"/>
                <c:pt idx="0">
                  <c:v>0.33</c:v>
                </c:pt>
                <c:pt idx="1">
                  <c:v>0.62000000000000099</c:v>
                </c:pt>
                <c:pt idx="2">
                  <c:v>0.05</c:v>
                </c:pt>
                <c:pt idx="3">
                  <c:v>0</c:v>
                </c:pt>
                <c:pt idx="4">
                  <c:v>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sz="4000"/>
            </a:pPr>
            <a:r>
              <a:rPr lang="en-US" sz="4000"/>
              <a:t>Technical Difficulties</a:t>
            </a:r>
          </a:p>
        </c:rich>
      </c:tx>
      <c:layout>
        <c:manualLayout>
          <c:xMode val="edge"/>
          <c:yMode val="edge"/>
          <c:x val="0.29786111111111102"/>
          <c:y val="2.7777777777777901E-2"/>
        </c:manualLayout>
      </c:layout>
      <c:overlay val="0"/>
    </c:title>
    <c:autoTitleDeleted val="0"/>
    <c:plotArea>
      <c:layout/>
      <c:barChart>
        <c:barDir val="bar"/>
        <c:grouping val="percentStacked"/>
        <c:varyColors val="0"/>
        <c:ser>
          <c:idx val="0"/>
          <c:order val="0"/>
          <c:tx>
            <c:strRef>
              <c:f>Sheet1!$A$10</c:f>
              <c:strCache>
                <c:ptCount val="1"/>
                <c:pt idx="0">
                  <c:v>None</c:v>
                </c:pt>
              </c:strCache>
            </c:strRef>
          </c:tx>
          <c:spPr>
            <a:solidFill>
              <a:srgbClr val="00B05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Sheet1!$B$9</c:f>
              <c:strCache>
                <c:ptCount val="1"/>
                <c:pt idx="0">
                  <c:v>All Sessions</c:v>
                </c:pt>
              </c:strCache>
            </c:strRef>
          </c:cat>
          <c:val>
            <c:numRef>
              <c:f>Sheet1!$B$10</c:f>
              <c:numCache>
                <c:formatCode>0%</c:formatCode>
                <c:ptCount val="1"/>
                <c:pt idx="0">
                  <c:v>0.46</c:v>
                </c:pt>
              </c:numCache>
            </c:numRef>
          </c:val>
        </c:ser>
        <c:ser>
          <c:idx val="1"/>
          <c:order val="1"/>
          <c:tx>
            <c:strRef>
              <c:f>Sheet1!$A$11</c:f>
              <c:strCache>
                <c:ptCount val="1"/>
                <c:pt idx="0">
                  <c:v>Insignificant</c:v>
                </c:pt>
              </c:strCache>
            </c:strRef>
          </c:tx>
          <c:spPr>
            <a:solidFill>
              <a:srgbClr val="92D05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Sheet1!$B$9</c:f>
              <c:strCache>
                <c:ptCount val="1"/>
                <c:pt idx="0">
                  <c:v>All Sessions</c:v>
                </c:pt>
              </c:strCache>
            </c:strRef>
          </c:cat>
          <c:val>
            <c:numRef>
              <c:f>Sheet1!$B$11</c:f>
              <c:numCache>
                <c:formatCode>0%</c:formatCode>
                <c:ptCount val="1"/>
                <c:pt idx="0">
                  <c:v>0.15</c:v>
                </c:pt>
              </c:numCache>
            </c:numRef>
          </c:val>
        </c:ser>
        <c:ser>
          <c:idx val="2"/>
          <c:order val="2"/>
          <c:tx>
            <c:strRef>
              <c:f>Sheet1!$A$12</c:f>
              <c:strCache>
                <c:ptCount val="1"/>
                <c:pt idx="0">
                  <c:v>Minor</c:v>
                </c:pt>
              </c:strCache>
            </c:strRef>
          </c:tx>
          <c:spPr>
            <a:solidFill>
              <a:srgbClr val="FFFFCC"/>
            </a:solidFill>
          </c:spPr>
          <c:invertIfNegative val="0"/>
          <c:dLbls>
            <c:txPr>
              <a:bodyPr/>
              <a:lstStyle/>
              <a:p>
                <a:pPr>
                  <a:defRPr lang="en-US" sz="1800" b="1" kern="1200" dirty="0" smtClean="0">
                    <a:solidFill>
                      <a:schemeClr val="tx1"/>
                    </a:solidFill>
                    <a:latin typeface="Arial" charset="0"/>
                    <a:ea typeface="+mn-ea"/>
                    <a:cs typeface="+mn-cs"/>
                  </a:defRPr>
                </a:pPr>
                <a:endParaRPr lang="en-US"/>
              </a:p>
            </c:txPr>
            <c:showLegendKey val="0"/>
            <c:showVal val="1"/>
            <c:showCatName val="0"/>
            <c:showSerName val="0"/>
            <c:showPercent val="0"/>
            <c:showBubbleSize val="0"/>
            <c:showLeaderLines val="0"/>
          </c:dLbls>
          <c:cat>
            <c:strRef>
              <c:f>Sheet1!$B$9</c:f>
              <c:strCache>
                <c:ptCount val="1"/>
                <c:pt idx="0">
                  <c:v>All Sessions</c:v>
                </c:pt>
              </c:strCache>
            </c:strRef>
          </c:cat>
          <c:val>
            <c:numRef>
              <c:f>Sheet1!$B$12</c:f>
              <c:numCache>
                <c:formatCode>0%</c:formatCode>
                <c:ptCount val="1"/>
                <c:pt idx="0">
                  <c:v>0.26</c:v>
                </c:pt>
              </c:numCache>
            </c:numRef>
          </c:val>
        </c:ser>
        <c:ser>
          <c:idx val="3"/>
          <c:order val="3"/>
          <c:tx>
            <c:strRef>
              <c:f>Sheet1!$A$13</c:f>
              <c:strCache>
                <c:ptCount val="1"/>
                <c:pt idx="0">
                  <c:v>Moderate</c:v>
                </c:pt>
              </c:strCache>
            </c:strRef>
          </c:tx>
          <c:spPr>
            <a:solidFill>
              <a:schemeClr val="accent1">
                <a:lumMod val="40000"/>
                <a:lumOff val="60000"/>
              </a:schemeClr>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Sheet1!$B$9</c:f>
              <c:strCache>
                <c:ptCount val="1"/>
                <c:pt idx="0">
                  <c:v>All Sessions</c:v>
                </c:pt>
              </c:strCache>
            </c:strRef>
          </c:cat>
          <c:val>
            <c:numRef>
              <c:f>Sheet1!$B$13</c:f>
              <c:numCache>
                <c:formatCode>0%</c:formatCode>
                <c:ptCount val="1"/>
                <c:pt idx="0">
                  <c:v>0.08</c:v>
                </c:pt>
              </c:numCache>
            </c:numRef>
          </c:val>
        </c:ser>
        <c:ser>
          <c:idx val="4"/>
          <c:order val="4"/>
          <c:tx>
            <c:strRef>
              <c:f>Sheet1!$A$14</c:f>
              <c:strCache>
                <c:ptCount val="1"/>
                <c:pt idx="0">
                  <c:v>Major</c:v>
                </c:pt>
              </c:strCache>
            </c:strRef>
          </c:tx>
          <c:spPr>
            <a:solidFill>
              <a:srgbClr val="6F9DC3"/>
            </a:solidFill>
          </c:spPr>
          <c:invertIfNegative val="0"/>
          <c:cat>
            <c:strRef>
              <c:f>Sheet1!$B$9</c:f>
              <c:strCache>
                <c:ptCount val="1"/>
                <c:pt idx="0">
                  <c:v>All Sessions</c:v>
                </c:pt>
              </c:strCache>
            </c:strRef>
          </c:cat>
          <c:val>
            <c:numRef>
              <c:f>Sheet1!$B$14</c:f>
              <c:numCache>
                <c:formatCode>0%</c:formatCode>
                <c:ptCount val="1"/>
                <c:pt idx="0">
                  <c:v>0.03</c:v>
                </c:pt>
              </c:numCache>
            </c:numRef>
          </c:val>
        </c:ser>
        <c:ser>
          <c:idx val="5"/>
          <c:order val="5"/>
          <c:tx>
            <c:strRef>
              <c:f>Sheet1!$A$15</c:f>
              <c:strCache>
                <c:ptCount val="1"/>
                <c:pt idx="0">
                  <c:v>Severe</c:v>
                </c:pt>
              </c:strCache>
            </c:strRef>
          </c:tx>
          <c:spPr>
            <a:solidFill>
              <a:srgbClr val="376285"/>
            </a:solidFill>
          </c:spPr>
          <c:invertIfNegative val="0"/>
          <c:cat>
            <c:strRef>
              <c:f>Sheet1!$B$9</c:f>
              <c:strCache>
                <c:ptCount val="1"/>
                <c:pt idx="0">
                  <c:v>All Sessions</c:v>
                </c:pt>
              </c:strCache>
            </c:strRef>
          </c:cat>
          <c:val>
            <c:numRef>
              <c:f>Sheet1!$B$15</c:f>
              <c:numCache>
                <c:formatCode>0%</c:formatCode>
                <c:ptCount val="1"/>
                <c:pt idx="0">
                  <c:v>0.02</c:v>
                </c:pt>
              </c:numCache>
            </c:numRef>
          </c:val>
        </c:ser>
        <c:dLbls>
          <c:showLegendKey val="0"/>
          <c:showVal val="0"/>
          <c:showCatName val="0"/>
          <c:showSerName val="0"/>
          <c:showPercent val="0"/>
          <c:showBubbleSize val="0"/>
        </c:dLbls>
        <c:gapWidth val="95"/>
        <c:overlap val="100"/>
        <c:axId val="33674368"/>
        <c:axId val="33675904"/>
      </c:barChart>
      <c:catAx>
        <c:axId val="33674368"/>
        <c:scaling>
          <c:orientation val="minMax"/>
        </c:scaling>
        <c:delete val="0"/>
        <c:axPos val="l"/>
        <c:majorTickMark val="none"/>
        <c:minorTickMark val="none"/>
        <c:tickLblPos val="nextTo"/>
        <c:txPr>
          <a:bodyPr/>
          <a:lstStyle/>
          <a:p>
            <a:pPr>
              <a:defRPr sz="1800"/>
            </a:pPr>
            <a:endParaRPr lang="en-US"/>
          </a:p>
        </c:txPr>
        <c:crossAx val="33675904"/>
        <c:crosses val="autoZero"/>
        <c:auto val="1"/>
        <c:lblAlgn val="ctr"/>
        <c:lblOffset val="100"/>
        <c:noMultiLvlLbl val="0"/>
      </c:catAx>
      <c:valAx>
        <c:axId val="33675904"/>
        <c:scaling>
          <c:orientation val="minMax"/>
        </c:scaling>
        <c:delete val="1"/>
        <c:axPos val="b"/>
        <c:numFmt formatCode="0%" sourceLinked="1"/>
        <c:majorTickMark val="out"/>
        <c:minorTickMark val="none"/>
        <c:tickLblPos val="none"/>
        <c:crossAx val="33674368"/>
        <c:crosses val="autoZero"/>
        <c:crossBetween val="between"/>
      </c:valAx>
    </c:plotArea>
    <c:legend>
      <c:legendPos val="t"/>
      <c:layout>
        <c:manualLayout>
          <c:xMode val="edge"/>
          <c:yMode val="edge"/>
          <c:x val="0.141706536682915"/>
          <c:y val="0.29513513513513501"/>
          <c:w val="0.82134870641169899"/>
          <c:h val="0.114410158189686"/>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US" sz="3200"/>
              <a:t>Technical Difficulties</a:t>
            </a:r>
          </a:p>
        </c:rich>
      </c:tx>
      <c:layout>
        <c:manualLayout>
          <c:xMode val="edge"/>
          <c:yMode val="edge"/>
          <c:x val="0.290211930745499"/>
          <c:y val="3.4482758620689703E-2"/>
        </c:manualLayout>
      </c:layout>
      <c:overlay val="0"/>
    </c:title>
    <c:autoTitleDeleted val="0"/>
    <c:plotArea>
      <c:layout/>
      <c:barChart>
        <c:barDir val="bar"/>
        <c:grouping val="percentStacked"/>
        <c:varyColors val="0"/>
        <c:ser>
          <c:idx val="0"/>
          <c:order val="0"/>
          <c:tx>
            <c:strRef>
              <c:f>Sheet1!$A$2</c:f>
              <c:strCache>
                <c:ptCount val="1"/>
                <c:pt idx="0">
                  <c:v>None</c:v>
                </c:pt>
              </c:strCache>
            </c:strRef>
          </c:tx>
          <c:spPr>
            <a:solidFill>
              <a:srgbClr val="00B050"/>
            </a:solidFill>
          </c:spPr>
          <c:invertIfNegative val="0"/>
          <c:dLbls>
            <c:txPr>
              <a:bodyPr/>
              <a:lstStyle/>
              <a:p>
                <a:pPr>
                  <a:defRPr sz="1800" b="1"/>
                </a:pPr>
                <a:endParaRPr lang="en-US"/>
              </a:p>
            </c:txPr>
            <c:showLegendKey val="0"/>
            <c:showVal val="1"/>
            <c:showCatName val="0"/>
            <c:showSerName val="0"/>
            <c:showPercent val="0"/>
            <c:showBubbleSize val="0"/>
            <c:showLeaderLines val="0"/>
          </c:dLbls>
          <c:cat>
            <c:strRef>
              <c:f>Sheet1!$B$1:$C$1</c:f>
              <c:strCache>
                <c:ptCount val="2"/>
                <c:pt idx="0">
                  <c:v>Last 90%
of sessions</c:v>
                </c:pt>
                <c:pt idx="1">
                  <c:v>First 10%
of sessions</c:v>
                </c:pt>
              </c:strCache>
            </c:strRef>
          </c:cat>
          <c:val>
            <c:numRef>
              <c:f>Sheet1!$B$2:$C$2</c:f>
              <c:numCache>
                <c:formatCode>0%</c:formatCode>
                <c:ptCount val="2"/>
                <c:pt idx="0">
                  <c:v>0.48</c:v>
                </c:pt>
                <c:pt idx="1">
                  <c:v>0.3</c:v>
                </c:pt>
              </c:numCache>
            </c:numRef>
          </c:val>
        </c:ser>
        <c:ser>
          <c:idx val="1"/>
          <c:order val="1"/>
          <c:tx>
            <c:strRef>
              <c:f>Sheet1!$A$3</c:f>
              <c:strCache>
                <c:ptCount val="1"/>
                <c:pt idx="0">
                  <c:v>Insignificant</c:v>
                </c:pt>
              </c:strCache>
            </c:strRef>
          </c:tx>
          <c:spPr>
            <a:solidFill>
              <a:srgbClr val="92D050"/>
            </a:solidFill>
          </c:spPr>
          <c:invertIfNegative val="0"/>
          <c:dLbls>
            <c:txPr>
              <a:bodyPr/>
              <a:lstStyle/>
              <a:p>
                <a:pPr>
                  <a:defRPr sz="1800" b="1"/>
                </a:pPr>
                <a:endParaRPr lang="en-US"/>
              </a:p>
            </c:txPr>
            <c:showLegendKey val="0"/>
            <c:showVal val="1"/>
            <c:showCatName val="0"/>
            <c:showSerName val="0"/>
            <c:showPercent val="0"/>
            <c:showBubbleSize val="0"/>
            <c:showLeaderLines val="0"/>
          </c:dLbls>
          <c:cat>
            <c:strRef>
              <c:f>Sheet1!$B$1:$C$1</c:f>
              <c:strCache>
                <c:ptCount val="2"/>
                <c:pt idx="0">
                  <c:v>Last 90%
of sessions</c:v>
                </c:pt>
                <c:pt idx="1">
                  <c:v>First 10%
of sessions</c:v>
                </c:pt>
              </c:strCache>
            </c:strRef>
          </c:cat>
          <c:val>
            <c:numRef>
              <c:f>Sheet1!$B$3:$C$3</c:f>
              <c:numCache>
                <c:formatCode>0%</c:formatCode>
                <c:ptCount val="2"/>
                <c:pt idx="0">
                  <c:v>0.15</c:v>
                </c:pt>
                <c:pt idx="1">
                  <c:v>0.15</c:v>
                </c:pt>
              </c:numCache>
            </c:numRef>
          </c:val>
        </c:ser>
        <c:ser>
          <c:idx val="2"/>
          <c:order val="2"/>
          <c:tx>
            <c:strRef>
              <c:f>Sheet1!$A$4</c:f>
              <c:strCache>
                <c:ptCount val="1"/>
                <c:pt idx="0">
                  <c:v>Minor</c:v>
                </c:pt>
              </c:strCache>
            </c:strRef>
          </c:tx>
          <c:spPr>
            <a:solidFill>
              <a:srgbClr val="FFFFCC"/>
            </a:solidFill>
          </c:spPr>
          <c:invertIfNegative val="0"/>
          <c:dLbls>
            <c:txPr>
              <a:bodyPr/>
              <a:lstStyle/>
              <a:p>
                <a:pPr>
                  <a:defRPr sz="1800" b="1"/>
                </a:pPr>
                <a:endParaRPr lang="en-US"/>
              </a:p>
            </c:txPr>
            <c:showLegendKey val="0"/>
            <c:showVal val="1"/>
            <c:showCatName val="0"/>
            <c:showSerName val="0"/>
            <c:showPercent val="0"/>
            <c:showBubbleSize val="0"/>
            <c:showLeaderLines val="0"/>
          </c:dLbls>
          <c:cat>
            <c:strRef>
              <c:f>Sheet1!$B$1:$C$1</c:f>
              <c:strCache>
                <c:ptCount val="2"/>
                <c:pt idx="0">
                  <c:v>Last 90%
of sessions</c:v>
                </c:pt>
                <c:pt idx="1">
                  <c:v>First 10%
of sessions</c:v>
                </c:pt>
              </c:strCache>
            </c:strRef>
          </c:cat>
          <c:val>
            <c:numRef>
              <c:f>Sheet1!$B$4:$C$4</c:f>
              <c:numCache>
                <c:formatCode>0%</c:formatCode>
                <c:ptCount val="2"/>
                <c:pt idx="0">
                  <c:v>0.25</c:v>
                </c:pt>
                <c:pt idx="1">
                  <c:v>0.41</c:v>
                </c:pt>
              </c:numCache>
            </c:numRef>
          </c:val>
        </c:ser>
        <c:ser>
          <c:idx val="3"/>
          <c:order val="3"/>
          <c:tx>
            <c:strRef>
              <c:f>Sheet1!$A$5</c:f>
              <c:strCache>
                <c:ptCount val="1"/>
                <c:pt idx="0">
                  <c:v>Moderate</c:v>
                </c:pt>
              </c:strCache>
            </c:strRef>
          </c:tx>
          <c:spPr>
            <a:solidFill>
              <a:schemeClr val="accent1">
                <a:lumMod val="40000"/>
                <a:lumOff val="60000"/>
              </a:schemeClr>
            </a:solidFill>
          </c:spPr>
          <c:invertIfNegative val="0"/>
          <c:dLbls>
            <c:txPr>
              <a:bodyPr/>
              <a:lstStyle/>
              <a:p>
                <a:pPr>
                  <a:defRPr sz="1800" b="1"/>
                </a:pPr>
                <a:endParaRPr lang="en-US"/>
              </a:p>
            </c:txPr>
            <c:showLegendKey val="0"/>
            <c:showVal val="1"/>
            <c:showCatName val="0"/>
            <c:showSerName val="0"/>
            <c:showPercent val="0"/>
            <c:showBubbleSize val="0"/>
            <c:showLeaderLines val="0"/>
          </c:dLbls>
          <c:cat>
            <c:strRef>
              <c:f>Sheet1!$B$1:$C$1</c:f>
              <c:strCache>
                <c:ptCount val="2"/>
                <c:pt idx="0">
                  <c:v>Last 90%
of sessions</c:v>
                </c:pt>
                <c:pt idx="1">
                  <c:v>First 10%
of sessions</c:v>
                </c:pt>
              </c:strCache>
            </c:strRef>
          </c:cat>
          <c:val>
            <c:numRef>
              <c:f>Sheet1!$B$5:$C$5</c:f>
              <c:numCache>
                <c:formatCode>0%</c:formatCode>
                <c:ptCount val="2"/>
                <c:pt idx="0">
                  <c:v>0.08</c:v>
                </c:pt>
                <c:pt idx="1">
                  <c:v>7.0000000000000007E-2</c:v>
                </c:pt>
              </c:numCache>
            </c:numRef>
          </c:val>
        </c:ser>
        <c:ser>
          <c:idx val="4"/>
          <c:order val="4"/>
          <c:tx>
            <c:strRef>
              <c:f>Sheet1!$A$6</c:f>
              <c:strCache>
                <c:ptCount val="1"/>
                <c:pt idx="0">
                  <c:v>Major</c:v>
                </c:pt>
              </c:strCache>
            </c:strRef>
          </c:tx>
          <c:spPr>
            <a:solidFill>
              <a:srgbClr val="75A3C5"/>
            </a:solidFill>
          </c:spPr>
          <c:invertIfNegative val="0"/>
          <c:dLbls>
            <c:dLbl>
              <c:idx val="0"/>
              <c:layout>
                <c:manualLayout>
                  <c:x val="1.0416666666666701E-2"/>
                  <c:y val="0"/>
                </c:manualLayout>
              </c:layout>
              <c:showLegendKey val="0"/>
              <c:showVal val="1"/>
              <c:showCatName val="0"/>
              <c:showSerName val="0"/>
              <c:showPercent val="0"/>
              <c:showBubbleSize val="0"/>
            </c:dLbl>
            <c:txPr>
              <a:bodyPr/>
              <a:lstStyle/>
              <a:p>
                <a:pPr>
                  <a:defRPr sz="1800" b="1"/>
                </a:pPr>
                <a:endParaRPr lang="en-US"/>
              </a:p>
            </c:txPr>
            <c:showLegendKey val="0"/>
            <c:showVal val="1"/>
            <c:showCatName val="0"/>
            <c:showSerName val="0"/>
            <c:showPercent val="0"/>
            <c:showBubbleSize val="0"/>
            <c:showLeaderLines val="0"/>
          </c:dLbls>
          <c:cat>
            <c:strRef>
              <c:f>Sheet1!$B$1:$C$1</c:f>
              <c:strCache>
                <c:ptCount val="2"/>
                <c:pt idx="0">
                  <c:v>Last 90%
of sessions</c:v>
                </c:pt>
                <c:pt idx="1">
                  <c:v>First 10%
of sessions</c:v>
                </c:pt>
              </c:strCache>
            </c:strRef>
          </c:cat>
          <c:val>
            <c:numRef>
              <c:f>Sheet1!$B$6:$C$6</c:f>
              <c:numCache>
                <c:formatCode>General</c:formatCode>
                <c:ptCount val="2"/>
                <c:pt idx="0" formatCode="0%">
                  <c:v>0.04</c:v>
                </c:pt>
              </c:numCache>
            </c:numRef>
          </c:val>
        </c:ser>
        <c:ser>
          <c:idx val="5"/>
          <c:order val="5"/>
          <c:tx>
            <c:strRef>
              <c:f>Sheet1!$A$7</c:f>
              <c:strCache>
                <c:ptCount val="1"/>
                <c:pt idx="0">
                  <c:v>Severe</c:v>
                </c:pt>
              </c:strCache>
            </c:strRef>
          </c:tx>
          <c:spPr>
            <a:solidFill>
              <a:srgbClr val="376285"/>
            </a:solidFill>
          </c:spPr>
          <c:invertIfNegative val="0"/>
          <c:dLbls>
            <c:dLbl>
              <c:idx val="0"/>
              <c:delete val="1"/>
            </c:dLbl>
            <c:dLbl>
              <c:idx val="1"/>
              <c:spPr/>
              <c:txPr>
                <a:bodyPr/>
                <a:lstStyle/>
                <a:p>
                  <a:pPr>
                    <a:defRPr sz="1800" b="1"/>
                  </a:pPr>
                  <a:endParaRPr lang="en-US"/>
                </a:p>
              </c:txPr>
              <c:showLegendKey val="0"/>
              <c:showVal val="1"/>
              <c:showCatName val="0"/>
              <c:showSerName val="0"/>
              <c:showPercent val="0"/>
              <c:showBubbleSize val="0"/>
            </c:dLbl>
            <c:txPr>
              <a:bodyPr/>
              <a:lstStyle/>
              <a:p>
                <a:pPr>
                  <a:defRPr sz="2000"/>
                </a:pPr>
                <a:endParaRPr lang="en-US"/>
              </a:p>
            </c:txPr>
            <c:showLegendKey val="0"/>
            <c:showVal val="1"/>
            <c:showCatName val="0"/>
            <c:showSerName val="0"/>
            <c:showPercent val="0"/>
            <c:showBubbleSize val="0"/>
            <c:showLeaderLines val="0"/>
          </c:dLbls>
          <c:cat>
            <c:strRef>
              <c:f>Sheet1!$B$1:$C$1</c:f>
              <c:strCache>
                <c:ptCount val="2"/>
                <c:pt idx="0">
                  <c:v>Last 90%
of sessions</c:v>
                </c:pt>
                <c:pt idx="1">
                  <c:v>First 10%
of sessions</c:v>
                </c:pt>
              </c:strCache>
            </c:strRef>
          </c:cat>
          <c:val>
            <c:numRef>
              <c:f>Sheet1!$B$7:$C$7</c:f>
              <c:numCache>
                <c:formatCode>0%</c:formatCode>
                <c:ptCount val="2"/>
                <c:pt idx="0">
                  <c:v>0.01</c:v>
                </c:pt>
                <c:pt idx="1">
                  <c:v>7.0000000000000007E-2</c:v>
                </c:pt>
              </c:numCache>
            </c:numRef>
          </c:val>
        </c:ser>
        <c:dLbls>
          <c:showLegendKey val="0"/>
          <c:showVal val="1"/>
          <c:showCatName val="0"/>
          <c:showSerName val="0"/>
          <c:showPercent val="0"/>
          <c:showBubbleSize val="0"/>
        </c:dLbls>
        <c:gapWidth val="95"/>
        <c:overlap val="100"/>
        <c:axId val="34213888"/>
        <c:axId val="34215424"/>
      </c:barChart>
      <c:catAx>
        <c:axId val="34213888"/>
        <c:scaling>
          <c:orientation val="minMax"/>
        </c:scaling>
        <c:delete val="0"/>
        <c:axPos val="l"/>
        <c:majorTickMark val="none"/>
        <c:minorTickMark val="none"/>
        <c:tickLblPos val="nextTo"/>
        <c:txPr>
          <a:bodyPr/>
          <a:lstStyle/>
          <a:p>
            <a:pPr>
              <a:defRPr sz="2000"/>
            </a:pPr>
            <a:endParaRPr lang="en-US"/>
          </a:p>
        </c:txPr>
        <c:crossAx val="34215424"/>
        <c:crosses val="autoZero"/>
        <c:auto val="1"/>
        <c:lblAlgn val="ctr"/>
        <c:lblOffset val="100"/>
        <c:noMultiLvlLbl val="0"/>
      </c:catAx>
      <c:valAx>
        <c:axId val="34215424"/>
        <c:scaling>
          <c:orientation val="minMax"/>
        </c:scaling>
        <c:delete val="1"/>
        <c:axPos val="b"/>
        <c:numFmt formatCode="0%" sourceLinked="1"/>
        <c:majorTickMark val="out"/>
        <c:minorTickMark val="none"/>
        <c:tickLblPos val="none"/>
        <c:crossAx val="34213888"/>
        <c:crosses val="autoZero"/>
        <c:crossBetween val="between"/>
      </c:valAx>
    </c:plotArea>
    <c:legend>
      <c:legendPos val="t"/>
      <c:layout>
        <c:manualLayout>
          <c:xMode val="edge"/>
          <c:yMode val="edge"/>
          <c:x val="7.9686881245107505E-2"/>
          <c:y val="0.15472712462666299"/>
          <c:w val="0.84062612239259604"/>
          <c:h val="7.9201511448999895E-2"/>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3200"/>
          </a:pPr>
          <a:endParaRPr lang="en-US"/>
        </a:p>
      </c:txPr>
    </c:title>
    <c:autoTitleDeleted val="0"/>
    <c:plotArea>
      <c:layout>
        <c:manualLayout>
          <c:layoutTarget val="inner"/>
          <c:xMode val="edge"/>
          <c:yMode val="edge"/>
          <c:x val="8.6071741032370905E-2"/>
          <c:y val="0.19480351414406499"/>
          <c:w val="0.89202537182852204"/>
          <c:h val="0.68921660834062404"/>
        </c:manualLayout>
      </c:layout>
      <c:lineChart>
        <c:grouping val="standard"/>
        <c:varyColors val="0"/>
        <c:ser>
          <c:idx val="0"/>
          <c:order val="0"/>
          <c:tx>
            <c:strRef>
              <c:f>Sheet1!$G$2</c:f>
              <c:strCache>
                <c:ptCount val="1"/>
                <c:pt idx="0">
                  <c:v>SPAI-SP</c:v>
                </c:pt>
              </c:strCache>
            </c:strRef>
          </c:tx>
          <c:spPr>
            <a:ln w="76200">
              <a:solidFill>
                <a:srgbClr val="0070C0"/>
              </a:solidFill>
            </a:ln>
          </c:spPr>
          <c:marker>
            <c:symbol val="circle"/>
            <c:size val="7"/>
          </c:marker>
          <c:cat>
            <c:strRef>
              <c:f>Sheet1!$H$1:$K$1</c:f>
              <c:strCache>
                <c:ptCount val="4"/>
                <c:pt idx="0">
                  <c:v>Pre-Tx</c:v>
                </c:pt>
                <c:pt idx="1">
                  <c:v>Mid-Tx</c:v>
                </c:pt>
                <c:pt idx="2">
                  <c:v>Post-Tx</c:v>
                </c:pt>
                <c:pt idx="3">
                  <c:v>FU</c:v>
                </c:pt>
              </c:strCache>
            </c:strRef>
          </c:cat>
          <c:val>
            <c:numRef>
              <c:f>Sheet1!$H$2:$K$2</c:f>
              <c:numCache>
                <c:formatCode>General</c:formatCode>
                <c:ptCount val="4"/>
                <c:pt idx="0">
                  <c:v>138.57</c:v>
                </c:pt>
                <c:pt idx="1">
                  <c:v>113.09</c:v>
                </c:pt>
                <c:pt idx="2">
                  <c:v>89.07</c:v>
                </c:pt>
                <c:pt idx="3">
                  <c:v>84.06</c:v>
                </c:pt>
              </c:numCache>
            </c:numRef>
          </c:val>
          <c:smooth val="0"/>
        </c:ser>
        <c:dLbls>
          <c:showLegendKey val="0"/>
          <c:showVal val="0"/>
          <c:showCatName val="0"/>
          <c:showSerName val="0"/>
          <c:showPercent val="0"/>
          <c:showBubbleSize val="0"/>
        </c:dLbls>
        <c:marker val="1"/>
        <c:smooth val="0"/>
        <c:axId val="38680448"/>
        <c:axId val="38681984"/>
      </c:lineChart>
      <c:catAx>
        <c:axId val="38680448"/>
        <c:scaling>
          <c:orientation val="minMax"/>
        </c:scaling>
        <c:delete val="0"/>
        <c:axPos val="b"/>
        <c:majorTickMark val="out"/>
        <c:minorTickMark val="none"/>
        <c:tickLblPos val="nextTo"/>
        <c:txPr>
          <a:bodyPr/>
          <a:lstStyle/>
          <a:p>
            <a:pPr>
              <a:defRPr sz="1600" b="1"/>
            </a:pPr>
            <a:endParaRPr lang="en-US"/>
          </a:p>
        </c:txPr>
        <c:crossAx val="38681984"/>
        <c:crosses val="autoZero"/>
        <c:auto val="1"/>
        <c:lblAlgn val="ctr"/>
        <c:lblOffset val="100"/>
        <c:noMultiLvlLbl val="0"/>
      </c:catAx>
      <c:valAx>
        <c:axId val="38681984"/>
        <c:scaling>
          <c:orientation val="minMax"/>
          <c:min val="60"/>
        </c:scaling>
        <c:delete val="0"/>
        <c:axPos val="l"/>
        <c:majorGridlines/>
        <c:numFmt formatCode="General" sourceLinked="1"/>
        <c:majorTickMark val="out"/>
        <c:minorTickMark val="none"/>
        <c:tickLblPos val="nextTo"/>
        <c:txPr>
          <a:bodyPr/>
          <a:lstStyle/>
          <a:p>
            <a:pPr>
              <a:defRPr sz="1400"/>
            </a:pPr>
            <a:endParaRPr lang="en-US"/>
          </a:p>
        </c:txPr>
        <c:crossAx val="38680448"/>
        <c:crosses val="autoZero"/>
        <c:crossBetween val="between"/>
        <c:majorUnit val="20"/>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US" sz="3200" dirty="0"/>
              <a:t>Depression (BDI-II)</a:t>
            </a:r>
          </a:p>
        </c:rich>
      </c:tx>
      <c:overlay val="0"/>
    </c:title>
    <c:autoTitleDeleted val="0"/>
    <c:plotArea>
      <c:layout>
        <c:manualLayout>
          <c:layoutTarget val="inner"/>
          <c:xMode val="edge"/>
          <c:yMode val="edge"/>
          <c:x val="7.5500969987447306E-2"/>
          <c:y val="0.181470078740157"/>
          <c:w val="0.90798381452318799"/>
          <c:h val="0.68921660834062404"/>
        </c:manualLayout>
      </c:layout>
      <c:lineChart>
        <c:grouping val="standard"/>
        <c:varyColors val="0"/>
        <c:ser>
          <c:idx val="0"/>
          <c:order val="0"/>
          <c:tx>
            <c:strRef>
              <c:f>Sheet1!$G$5</c:f>
              <c:strCache>
                <c:ptCount val="1"/>
                <c:pt idx="0">
                  <c:v>BDI-II</c:v>
                </c:pt>
              </c:strCache>
            </c:strRef>
          </c:tx>
          <c:spPr>
            <a:ln w="76200">
              <a:solidFill>
                <a:srgbClr val="FF0000"/>
              </a:solidFill>
            </a:ln>
          </c:spPr>
          <c:marker>
            <c:symbol val="circle"/>
            <c:size val="7"/>
            <c:spPr>
              <a:solidFill>
                <a:srgbClr val="FF0000"/>
              </a:solidFill>
              <a:ln>
                <a:solidFill>
                  <a:srgbClr val="FF0000"/>
                </a:solidFill>
              </a:ln>
            </c:spPr>
          </c:marker>
          <c:cat>
            <c:strRef>
              <c:f>Sheet1!$H$4:$K$4</c:f>
              <c:strCache>
                <c:ptCount val="4"/>
                <c:pt idx="0">
                  <c:v>Pre-Tx</c:v>
                </c:pt>
                <c:pt idx="1">
                  <c:v>Mid-Tx</c:v>
                </c:pt>
                <c:pt idx="2">
                  <c:v>Post-Tx</c:v>
                </c:pt>
                <c:pt idx="3">
                  <c:v>FU</c:v>
                </c:pt>
              </c:strCache>
            </c:strRef>
          </c:cat>
          <c:val>
            <c:numRef>
              <c:f>Sheet1!$H$5:$K$5</c:f>
              <c:numCache>
                <c:formatCode>General</c:formatCode>
                <c:ptCount val="4"/>
                <c:pt idx="0">
                  <c:v>15.92</c:v>
                </c:pt>
                <c:pt idx="1">
                  <c:v>9.2900000000000009</c:v>
                </c:pt>
                <c:pt idx="2">
                  <c:v>6.13</c:v>
                </c:pt>
                <c:pt idx="3">
                  <c:v>5.63</c:v>
                </c:pt>
              </c:numCache>
            </c:numRef>
          </c:val>
          <c:smooth val="0"/>
        </c:ser>
        <c:dLbls>
          <c:showLegendKey val="0"/>
          <c:showVal val="0"/>
          <c:showCatName val="0"/>
          <c:showSerName val="0"/>
          <c:showPercent val="0"/>
          <c:showBubbleSize val="0"/>
        </c:dLbls>
        <c:marker val="1"/>
        <c:smooth val="0"/>
        <c:axId val="38738560"/>
        <c:axId val="38753024"/>
      </c:lineChart>
      <c:catAx>
        <c:axId val="38738560"/>
        <c:scaling>
          <c:orientation val="minMax"/>
        </c:scaling>
        <c:delete val="0"/>
        <c:axPos val="b"/>
        <c:majorTickMark val="out"/>
        <c:minorTickMark val="none"/>
        <c:tickLblPos val="nextTo"/>
        <c:txPr>
          <a:bodyPr/>
          <a:lstStyle/>
          <a:p>
            <a:pPr>
              <a:defRPr sz="1600" b="1"/>
            </a:pPr>
            <a:endParaRPr lang="en-US"/>
          </a:p>
        </c:txPr>
        <c:crossAx val="38753024"/>
        <c:crosses val="autoZero"/>
        <c:auto val="1"/>
        <c:lblAlgn val="ctr"/>
        <c:lblOffset val="100"/>
        <c:noMultiLvlLbl val="0"/>
      </c:catAx>
      <c:valAx>
        <c:axId val="38753024"/>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8738560"/>
        <c:crosses val="autoZero"/>
        <c:crossBetween val="between"/>
        <c:majorUnit val="3"/>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US" sz="3200"/>
              <a:t>Disability (SDS)</a:t>
            </a:r>
          </a:p>
        </c:rich>
      </c:tx>
      <c:layout>
        <c:manualLayout>
          <c:xMode val="edge"/>
          <c:yMode val="edge"/>
          <c:x val="0.176183727034121"/>
          <c:y val="0"/>
        </c:manualLayout>
      </c:layout>
      <c:overlay val="0"/>
    </c:title>
    <c:autoTitleDeleted val="0"/>
    <c:plotArea>
      <c:layout>
        <c:manualLayout>
          <c:layoutTarget val="inner"/>
          <c:xMode val="edge"/>
          <c:yMode val="edge"/>
          <c:x val="7.1988407699037596E-2"/>
          <c:y val="0.19480351414406499"/>
          <c:w val="0.91040048118985095"/>
          <c:h val="0.68921660834062404"/>
        </c:manualLayout>
      </c:layout>
      <c:lineChart>
        <c:grouping val="standard"/>
        <c:varyColors val="0"/>
        <c:ser>
          <c:idx val="0"/>
          <c:order val="0"/>
          <c:tx>
            <c:strRef>
              <c:f>Sheet1!$G$11</c:f>
              <c:strCache>
                <c:ptCount val="1"/>
                <c:pt idx="0">
                  <c:v>SDS</c:v>
                </c:pt>
              </c:strCache>
            </c:strRef>
          </c:tx>
          <c:spPr>
            <a:ln w="76200">
              <a:solidFill>
                <a:srgbClr val="7030A0"/>
              </a:solidFill>
            </a:ln>
          </c:spPr>
          <c:marker>
            <c:symbol val="circle"/>
            <c:size val="7"/>
            <c:spPr>
              <a:solidFill>
                <a:srgbClr val="7030A0"/>
              </a:solidFill>
              <a:ln>
                <a:solidFill>
                  <a:srgbClr val="7030A0"/>
                </a:solidFill>
              </a:ln>
            </c:spPr>
          </c:marker>
          <c:cat>
            <c:strRef>
              <c:f>Sheet1!$H$10:$K$10</c:f>
              <c:strCache>
                <c:ptCount val="4"/>
                <c:pt idx="0">
                  <c:v>Pre-Tx</c:v>
                </c:pt>
                <c:pt idx="1">
                  <c:v>Mid-Tx</c:v>
                </c:pt>
                <c:pt idx="2">
                  <c:v>Post-Tx</c:v>
                </c:pt>
                <c:pt idx="3">
                  <c:v>FU</c:v>
                </c:pt>
              </c:strCache>
            </c:strRef>
          </c:cat>
          <c:val>
            <c:numRef>
              <c:f>Sheet1!$H$11:$K$11</c:f>
              <c:numCache>
                <c:formatCode>General</c:formatCode>
                <c:ptCount val="4"/>
                <c:pt idx="0">
                  <c:v>21.71</c:v>
                </c:pt>
                <c:pt idx="1">
                  <c:v>13.92</c:v>
                </c:pt>
                <c:pt idx="2">
                  <c:v>9.3800000000000008</c:v>
                </c:pt>
                <c:pt idx="3">
                  <c:v>9.2100000000000009</c:v>
                </c:pt>
              </c:numCache>
            </c:numRef>
          </c:val>
          <c:smooth val="0"/>
        </c:ser>
        <c:dLbls>
          <c:showLegendKey val="0"/>
          <c:showVal val="0"/>
          <c:showCatName val="0"/>
          <c:showSerName val="0"/>
          <c:showPercent val="0"/>
          <c:showBubbleSize val="0"/>
        </c:dLbls>
        <c:marker val="1"/>
        <c:smooth val="0"/>
        <c:axId val="38950784"/>
        <c:axId val="38961152"/>
      </c:lineChart>
      <c:catAx>
        <c:axId val="38950784"/>
        <c:scaling>
          <c:orientation val="minMax"/>
        </c:scaling>
        <c:delete val="0"/>
        <c:axPos val="b"/>
        <c:majorTickMark val="out"/>
        <c:minorTickMark val="none"/>
        <c:tickLblPos val="nextTo"/>
        <c:txPr>
          <a:bodyPr/>
          <a:lstStyle/>
          <a:p>
            <a:pPr>
              <a:defRPr sz="1600" b="1"/>
            </a:pPr>
            <a:endParaRPr lang="en-US"/>
          </a:p>
        </c:txPr>
        <c:crossAx val="38961152"/>
        <c:crosses val="autoZero"/>
        <c:auto val="1"/>
        <c:lblAlgn val="ctr"/>
        <c:lblOffset val="100"/>
        <c:noMultiLvlLbl val="0"/>
      </c:catAx>
      <c:valAx>
        <c:axId val="38961152"/>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8950784"/>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US" sz="2800" dirty="0"/>
              <a:t>Quality of Life Inventory (QOLI</a:t>
            </a:r>
            <a:r>
              <a:rPr lang="en-US" sz="3200" dirty="0"/>
              <a:t>)</a:t>
            </a:r>
          </a:p>
        </c:rich>
      </c:tx>
      <c:layout>
        <c:manualLayout>
          <c:xMode val="edge"/>
          <c:yMode val="edge"/>
          <c:x val="0.20301369863013699"/>
          <c:y val="0"/>
        </c:manualLayout>
      </c:layout>
      <c:overlay val="0"/>
    </c:title>
    <c:autoTitleDeleted val="0"/>
    <c:plotArea>
      <c:layout>
        <c:manualLayout>
          <c:layoutTarget val="inner"/>
          <c:xMode val="edge"/>
          <c:yMode val="edge"/>
          <c:x val="0.109180821981822"/>
          <c:y val="0.15547774927010499"/>
          <c:w val="0.89284492563429596"/>
          <c:h val="0.75379593175853299"/>
        </c:manualLayout>
      </c:layout>
      <c:lineChart>
        <c:grouping val="standard"/>
        <c:varyColors val="0"/>
        <c:ser>
          <c:idx val="0"/>
          <c:order val="0"/>
          <c:tx>
            <c:strRef>
              <c:f>Sheet1!$G$8</c:f>
              <c:strCache>
                <c:ptCount val="1"/>
                <c:pt idx="0">
                  <c:v>QOLI</c:v>
                </c:pt>
              </c:strCache>
            </c:strRef>
          </c:tx>
          <c:spPr>
            <a:ln w="76200">
              <a:solidFill>
                <a:srgbClr val="00B050"/>
              </a:solidFill>
            </a:ln>
          </c:spPr>
          <c:marker>
            <c:symbol val="circle"/>
            <c:size val="7"/>
            <c:spPr>
              <a:solidFill>
                <a:srgbClr val="00B050"/>
              </a:solidFill>
              <a:ln>
                <a:solidFill>
                  <a:srgbClr val="00B050"/>
                </a:solidFill>
              </a:ln>
            </c:spPr>
          </c:marker>
          <c:cat>
            <c:strRef>
              <c:f>Sheet1!$H$7:$K$7</c:f>
              <c:strCache>
                <c:ptCount val="4"/>
                <c:pt idx="0">
                  <c:v>Pre-Tx</c:v>
                </c:pt>
                <c:pt idx="1">
                  <c:v>Mid-Tx</c:v>
                </c:pt>
                <c:pt idx="2">
                  <c:v>Post-Tx</c:v>
                </c:pt>
                <c:pt idx="3">
                  <c:v>FU</c:v>
                </c:pt>
              </c:strCache>
            </c:strRef>
          </c:cat>
          <c:val>
            <c:numRef>
              <c:f>Sheet1!$H$8:$K$8</c:f>
              <c:numCache>
                <c:formatCode>General</c:formatCode>
                <c:ptCount val="4"/>
                <c:pt idx="0">
                  <c:v>-0.09</c:v>
                </c:pt>
                <c:pt idx="1">
                  <c:v>0.22</c:v>
                </c:pt>
                <c:pt idx="2">
                  <c:v>0.96000000000000096</c:v>
                </c:pt>
                <c:pt idx="3">
                  <c:v>0.99</c:v>
                </c:pt>
              </c:numCache>
            </c:numRef>
          </c:val>
          <c:smooth val="0"/>
        </c:ser>
        <c:dLbls>
          <c:showLegendKey val="0"/>
          <c:showVal val="0"/>
          <c:showCatName val="0"/>
          <c:showSerName val="0"/>
          <c:showPercent val="0"/>
          <c:showBubbleSize val="0"/>
        </c:dLbls>
        <c:marker val="1"/>
        <c:smooth val="0"/>
        <c:axId val="38968320"/>
        <c:axId val="38986880"/>
      </c:lineChart>
      <c:catAx>
        <c:axId val="38968320"/>
        <c:scaling>
          <c:orientation val="minMax"/>
        </c:scaling>
        <c:delete val="0"/>
        <c:axPos val="b"/>
        <c:majorTickMark val="out"/>
        <c:minorTickMark val="none"/>
        <c:tickLblPos val="nextTo"/>
        <c:txPr>
          <a:bodyPr/>
          <a:lstStyle/>
          <a:p>
            <a:pPr>
              <a:defRPr sz="1600" b="1"/>
            </a:pPr>
            <a:endParaRPr lang="en-US"/>
          </a:p>
        </c:txPr>
        <c:crossAx val="38986880"/>
        <c:crossesAt val="-0.4"/>
        <c:auto val="1"/>
        <c:lblAlgn val="ctr"/>
        <c:lblOffset val="100"/>
        <c:noMultiLvlLbl val="0"/>
      </c:catAx>
      <c:valAx>
        <c:axId val="38986880"/>
        <c:scaling>
          <c:orientation val="minMax"/>
          <c:min val="-0.4"/>
        </c:scaling>
        <c:delete val="0"/>
        <c:axPos val="l"/>
        <c:majorGridlines/>
        <c:numFmt formatCode="General" sourceLinked="1"/>
        <c:majorTickMark val="out"/>
        <c:minorTickMark val="none"/>
        <c:tickLblPos val="nextTo"/>
        <c:txPr>
          <a:bodyPr/>
          <a:lstStyle/>
          <a:p>
            <a:pPr>
              <a:defRPr sz="1400"/>
            </a:pPr>
            <a:endParaRPr lang="en-US"/>
          </a:p>
        </c:txPr>
        <c:crossAx val="38968320"/>
        <c:crosses val="autoZero"/>
        <c:crossBetween val="between"/>
        <c:majorUnit val="0.4"/>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700FF-A3BA-534F-A24E-C9389F94347B}" type="doc">
      <dgm:prSet loTypeId="urn:microsoft.com/office/officeart/2009/3/layout/DescendingProcess" loCatId="" qsTypeId="urn:microsoft.com/office/officeart/2005/8/quickstyle/simple4" qsCatId="simple" csTypeId="urn:microsoft.com/office/officeart/2005/8/colors/accent1_2" csCatId="accent1"/>
      <dgm:spPr/>
      <dgm:t>
        <a:bodyPr/>
        <a:lstStyle/>
        <a:p>
          <a:endParaRPr lang="en-US"/>
        </a:p>
      </dgm:t>
    </dgm:pt>
    <dgm:pt modelId="{7FB589AB-E922-FA4E-9927-49CB60F48AC9}">
      <dgm:prSet/>
      <dgm:spPr/>
      <dgm:t>
        <a:bodyPr/>
        <a:lstStyle/>
        <a:p>
          <a:pPr rtl="0"/>
          <a:r>
            <a:rPr lang="en-US" smtClean="0"/>
            <a:t>Initial contact for study information (</a:t>
          </a:r>
          <a:r>
            <a:rPr lang="en-US" i="1" smtClean="0"/>
            <a:t>n</a:t>
          </a:r>
          <a:r>
            <a:rPr lang="en-US" smtClean="0"/>
            <a:t>=67)</a:t>
          </a:r>
          <a:endParaRPr lang="en-US"/>
        </a:p>
      </dgm:t>
    </dgm:pt>
    <dgm:pt modelId="{8968CD9D-41A4-C94F-8C05-644EDED02A5C}" type="parTrans" cxnId="{742CEB65-7104-7E49-BF96-6FB0F325F742}">
      <dgm:prSet/>
      <dgm:spPr/>
      <dgm:t>
        <a:bodyPr/>
        <a:lstStyle/>
        <a:p>
          <a:endParaRPr lang="en-US"/>
        </a:p>
      </dgm:t>
    </dgm:pt>
    <dgm:pt modelId="{007D44C9-AA17-C048-B114-0F451DEA8603}" type="sibTrans" cxnId="{742CEB65-7104-7E49-BF96-6FB0F325F742}">
      <dgm:prSet/>
      <dgm:spPr/>
      <dgm:t>
        <a:bodyPr/>
        <a:lstStyle/>
        <a:p>
          <a:endParaRPr lang="en-US"/>
        </a:p>
      </dgm:t>
    </dgm:pt>
    <dgm:pt modelId="{06A746E7-6ED9-8D4C-9416-F2BB809E4DF5}">
      <dgm:prSet/>
      <dgm:spPr/>
      <dgm:t>
        <a:bodyPr/>
        <a:lstStyle/>
        <a:p>
          <a:pPr rtl="0"/>
          <a:r>
            <a:rPr lang="en-US" smtClean="0"/>
            <a:t>Phone screen (</a:t>
          </a:r>
          <a:r>
            <a:rPr lang="en-US" i="1" smtClean="0"/>
            <a:t>n</a:t>
          </a:r>
          <a:r>
            <a:rPr lang="en-US" smtClean="0"/>
            <a:t>=35)</a:t>
          </a:r>
          <a:endParaRPr lang="en-US"/>
        </a:p>
      </dgm:t>
    </dgm:pt>
    <dgm:pt modelId="{8D293800-6AE8-3A4E-9127-01171D7C11D4}" type="parTrans" cxnId="{5D3AD459-AEA6-5A43-AA18-7D4D60566FE7}">
      <dgm:prSet/>
      <dgm:spPr/>
      <dgm:t>
        <a:bodyPr/>
        <a:lstStyle/>
        <a:p>
          <a:endParaRPr lang="en-US"/>
        </a:p>
      </dgm:t>
    </dgm:pt>
    <dgm:pt modelId="{91E28FAD-CDB5-8043-95A3-1AA61A1EFCB3}" type="sibTrans" cxnId="{5D3AD459-AEA6-5A43-AA18-7D4D60566FE7}">
      <dgm:prSet/>
      <dgm:spPr/>
      <dgm:t>
        <a:bodyPr/>
        <a:lstStyle/>
        <a:p>
          <a:endParaRPr lang="en-US"/>
        </a:p>
      </dgm:t>
    </dgm:pt>
    <dgm:pt modelId="{02357BB7-B7A0-3443-B61A-1FC4E8522E3A}">
      <dgm:prSet/>
      <dgm:spPr/>
      <dgm:t>
        <a:bodyPr/>
        <a:lstStyle/>
        <a:p>
          <a:pPr rtl="0"/>
          <a:r>
            <a:rPr lang="en-US" smtClean="0"/>
            <a:t>Diagnostic Assessment (</a:t>
          </a:r>
          <a:r>
            <a:rPr lang="en-US" i="1" smtClean="0"/>
            <a:t>n</a:t>
          </a:r>
          <a:r>
            <a:rPr lang="en-US" smtClean="0"/>
            <a:t>=18)</a:t>
          </a:r>
          <a:endParaRPr lang="en-US"/>
        </a:p>
      </dgm:t>
    </dgm:pt>
    <dgm:pt modelId="{F9E03EF4-6BE7-2E44-B24A-F1E83117FFDA}" type="parTrans" cxnId="{70518204-29A8-9C46-9934-AE08A797EA4B}">
      <dgm:prSet/>
      <dgm:spPr/>
      <dgm:t>
        <a:bodyPr/>
        <a:lstStyle/>
        <a:p>
          <a:endParaRPr lang="en-US"/>
        </a:p>
      </dgm:t>
    </dgm:pt>
    <dgm:pt modelId="{FFE8439B-6873-E64A-BBFD-6C047E012F1C}" type="sibTrans" cxnId="{70518204-29A8-9C46-9934-AE08A797EA4B}">
      <dgm:prSet/>
      <dgm:spPr/>
      <dgm:t>
        <a:bodyPr/>
        <a:lstStyle/>
        <a:p>
          <a:endParaRPr lang="en-US"/>
        </a:p>
      </dgm:t>
    </dgm:pt>
    <dgm:pt modelId="{F3E0DC81-8A6F-6045-B968-07ADA9670803}">
      <dgm:prSet/>
      <dgm:spPr/>
      <dgm:t>
        <a:bodyPr/>
        <a:lstStyle/>
        <a:p>
          <a:pPr rtl="0"/>
          <a:r>
            <a:rPr lang="en-US" smtClean="0"/>
            <a:t>Began treatment (</a:t>
          </a:r>
          <a:r>
            <a:rPr lang="en-US" i="1" smtClean="0"/>
            <a:t>n</a:t>
          </a:r>
          <a:r>
            <a:rPr lang="en-US" smtClean="0"/>
            <a:t>=13) </a:t>
          </a:r>
          <a:endParaRPr lang="en-US"/>
        </a:p>
      </dgm:t>
    </dgm:pt>
    <dgm:pt modelId="{F7F4B80C-0BA4-4A40-9E6D-06178246C22C}" type="parTrans" cxnId="{676A2F8E-4FC8-7243-9F23-CAE27CDC4670}">
      <dgm:prSet/>
      <dgm:spPr/>
      <dgm:t>
        <a:bodyPr/>
        <a:lstStyle/>
        <a:p>
          <a:endParaRPr lang="en-US"/>
        </a:p>
      </dgm:t>
    </dgm:pt>
    <dgm:pt modelId="{68D30377-DBF8-C94A-9816-5ED224510B73}" type="sibTrans" cxnId="{676A2F8E-4FC8-7243-9F23-CAE27CDC4670}">
      <dgm:prSet/>
      <dgm:spPr/>
      <dgm:t>
        <a:bodyPr/>
        <a:lstStyle/>
        <a:p>
          <a:endParaRPr lang="en-US"/>
        </a:p>
      </dgm:t>
    </dgm:pt>
    <dgm:pt modelId="{FF0782A6-CD03-E441-88F5-E93DFA911AC9}">
      <dgm:prSet/>
      <dgm:spPr/>
      <dgm:t>
        <a:bodyPr/>
        <a:lstStyle/>
        <a:p>
          <a:pPr rtl="0"/>
          <a:r>
            <a:rPr lang="en-US" smtClean="0"/>
            <a:t>Completed treatment (</a:t>
          </a:r>
          <a:r>
            <a:rPr lang="en-US" i="1" smtClean="0"/>
            <a:t>n</a:t>
          </a:r>
          <a:r>
            <a:rPr lang="en-US" smtClean="0"/>
            <a:t>=13)</a:t>
          </a:r>
          <a:endParaRPr lang="en-US"/>
        </a:p>
      </dgm:t>
    </dgm:pt>
    <dgm:pt modelId="{9F9549F1-7736-A34C-92B7-F66B64704B1E}" type="parTrans" cxnId="{01E9BEB2-6DC1-EA46-B3D1-378962B93605}">
      <dgm:prSet/>
      <dgm:spPr/>
      <dgm:t>
        <a:bodyPr/>
        <a:lstStyle/>
        <a:p>
          <a:endParaRPr lang="en-US"/>
        </a:p>
      </dgm:t>
    </dgm:pt>
    <dgm:pt modelId="{470748C1-6F58-7B4D-AB79-EB37DA3346DF}" type="sibTrans" cxnId="{01E9BEB2-6DC1-EA46-B3D1-378962B93605}">
      <dgm:prSet/>
      <dgm:spPr/>
      <dgm:t>
        <a:bodyPr/>
        <a:lstStyle/>
        <a:p>
          <a:endParaRPr lang="en-US"/>
        </a:p>
      </dgm:t>
    </dgm:pt>
    <dgm:pt modelId="{1112294A-48D2-2D4D-9F22-D7F1DDE2B169}" type="pres">
      <dgm:prSet presAssocID="{FCD700FF-A3BA-534F-A24E-C9389F94347B}" presName="Name0" presStyleCnt="0">
        <dgm:presLayoutVars>
          <dgm:chMax val="7"/>
          <dgm:chPref val="5"/>
        </dgm:presLayoutVars>
      </dgm:prSet>
      <dgm:spPr/>
      <dgm:t>
        <a:bodyPr/>
        <a:lstStyle/>
        <a:p>
          <a:endParaRPr lang="en-US"/>
        </a:p>
      </dgm:t>
    </dgm:pt>
    <dgm:pt modelId="{FE5FE66C-930D-294C-9273-E49B057E0C95}" type="pres">
      <dgm:prSet presAssocID="{FCD700FF-A3BA-534F-A24E-C9389F94347B}" presName="arrowNode" presStyleLbl="node1" presStyleIdx="0" presStyleCnt="1"/>
      <dgm:spPr/>
    </dgm:pt>
    <dgm:pt modelId="{DDA1C8D9-2EFA-5C48-B8BD-8F7BA9C641DC}" type="pres">
      <dgm:prSet presAssocID="{7FB589AB-E922-FA4E-9927-49CB60F48AC9}" presName="txNode1" presStyleLbl="revTx" presStyleIdx="0" presStyleCnt="5">
        <dgm:presLayoutVars>
          <dgm:bulletEnabled val="1"/>
        </dgm:presLayoutVars>
      </dgm:prSet>
      <dgm:spPr/>
      <dgm:t>
        <a:bodyPr/>
        <a:lstStyle/>
        <a:p>
          <a:endParaRPr lang="en-US"/>
        </a:p>
      </dgm:t>
    </dgm:pt>
    <dgm:pt modelId="{06244B72-2466-544E-B6C6-BD9EA95C5050}" type="pres">
      <dgm:prSet presAssocID="{06A746E7-6ED9-8D4C-9416-F2BB809E4DF5}" presName="txNode2" presStyleLbl="revTx" presStyleIdx="1" presStyleCnt="5">
        <dgm:presLayoutVars>
          <dgm:bulletEnabled val="1"/>
        </dgm:presLayoutVars>
      </dgm:prSet>
      <dgm:spPr/>
      <dgm:t>
        <a:bodyPr/>
        <a:lstStyle/>
        <a:p>
          <a:endParaRPr lang="en-US"/>
        </a:p>
      </dgm:t>
    </dgm:pt>
    <dgm:pt modelId="{64F00DBB-0944-4D4A-8080-09C033047057}" type="pres">
      <dgm:prSet presAssocID="{91E28FAD-CDB5-8043-95A3-1AA61A1EFCB3}" presName="dotNode2" presStyleCnt="0"/>
      <dgm:spPr/>
    </dgm:pt>
    <dgm:pt modelId="{E4193FB8-2CF9-624B-A9EA-46A3B734D589}" type="pres">
      <dgm:prSet presAssocID="{91E28FAD-CDB5-8043-95A3-1AA61A1EFCB3}" presName="dotRepeatNode" presStyleLbl="fgShp" presStyleIdx="0" presStyleCnt="3"/>
      <dgm:spPr/>
      <dgm:t>
        <a:bodyPr/>
        <a:lstStyle/>
        <a:p>
          <a:endParaRPr lang="en-US"/>
        </a:p>
      </dgm:t>
    </dgm:pt>
    <dgm:pt modelId="{CB664EB7-5A26-F148-BA1A-90B62DB6A6B6}" type="pres">
      <dgm:prSet presAssocID="{02357BB7-B7A0-3443-B61A-1FC4E8522E3A}" presName="txNode3" presStyleLbl="revTx" presStyleIdx="2" presStyleCnt="5">
        <dgm:presLayoutVars>
          <dgm:bulletEnabled val="1"/>
        </dgm:presLayoutVars>
      </dgm:prSet>
      <dgm:spPr/>
      <dgm:t>
        <a:bodyPr/>
        <a:lstStyle/>
        <a:p>
          <a:endParaRPr lang="en-US"/>
        </a:p>
      </dgm:t>
    </dgm:pt>
    <dgm:pt modelId="{745C3804-5695-2848-A072-7A10FC85CDF6}" type="pres">
      <dgm:prSet presAssocID="{FFE8439B-6873-E64A-BBFD-6C047E012F1C}" presName="dotNode3" presStyleCnt="0"/>
      <dgm:spPr/>
    </dgm:pt>
    <dgm:pt modelId="{75955A5F-35D0-1F4F-BFCC-1743A04B8EDA}" type="pres">
      <dgm:prSet presAssocID="{FFE8439B-6873-E64A-BBFD-6C047E012F1C}" presName="dotRepeatNode" presStyleLbl="fgShp" presStyleIdx="1" presStyleCnt="3"/>
      <dgm:spPr/>
      <dgm:t>
        <a:bodyPr/>
        <a:lstStyle/>
        <a:p>
          <a:endParaRPr lang="en-US"/>
        </a:p>
      </dgm:t>
    </dgm:pt>
    <dgm:pt modelId="{E2721114-D809-974F-9F6F-3CA6CDD645B6}" type="pres">
      <dgm:prSet presAssocID="{F3E0DC81-8A6F-6045-B968-07ADA9670803}" presName="txNode4" presStyleLbl="revTx" presStyleIdx="3" presStyleCnt="5">
        <dgm:presLayoutVars>
          <dgm:bulletEnabled val="1"/>
        </dgm:presLayoutVars>
      </dgm:prSet>
      <dgm:spPr/>
      <dgm:t>
        <a:bodyPr/>
        <a:lstStyle/>
        <a:p>
          <a:endParaRPr lang="en-US"/>
        </a:p>
      </dgm:t>
    </dgm:pt>
    <dgm:pt modelId="{11C3B61E-A8D4-0E46-9F17-29DB3CF1EAC6}" type="pres">
      <dgm:prSet presAssocID="{68D30377-DBF8-C94A-9816-5ED224510B73}" presName="dotNode4" presStyleCnt="0"/>
      <dgm:spPr/>
    </dgm:pt>
    <dgm:pt modelId="{3EA199A7-0518-AE49-9A15-A4D5C2901B75}" type="pres">
      <dgm:prSet presAssocID="{68D30377-DBF8-C94A-9816-5ED224510B73}" presName="dotRepeatNode" presStyleLbl="fgShp" presStyleIdx="2" presStyleCnt="3"/>
      <dgm:spPr/>
      <dgm:t>
        <a:bodyPr/>
        <a:lstStyle/>
        <a:p>
          <a:endParaRPr lang="en-US"/>
        </a:p>
      </dgm:t>
    </dgm:pt>
    <dgm:pt modelId="{5E2CDCE2-7E06-8D4F-A577-2A8D1AE6A8F6}" type="pres">
      <dgm:prSet presAssocID="{FF0782A6-CD03-E441-88F5-E93DFA911AC9}" presName="txNode5" presStyleLbl="revTx" presStyleIdx="4" presStyleCnt="5">
        <dgm:presLayoutVars>
          <dgm:bulletEnabled val="1"/>
        </dgm:presLayoutVars>
      </dgm:prSet>
      <dgm:spPr/>
      <dgm:t>
        <a:bodyPr/>
        <a:lstStyle/>
        <a:p>
          <a:endParaRPr lang="en-US"/>
        </a:p>
      </dgm:t>
    </dgm:pt>
  </dgm:ptLst>
  <dgm:cxnLst>
    <dgm:cxn modelId="{746423FE-4D45-B949-B513-5FA3F32E9BB9}" type="presOf" srcId="{91E28FAD-CDB5-8043-95A3-1AA61A1EFCB3}" destId="{E4193FB8-2CF9-624B-A9EA-46A3B734D589}" srcOrd="0" destOrd="0" presId="urn:microsoft.com/office/officeart/2009/3/layout/DescendingProcess"/>
    <dgm:cxn modelId="{97C1E2D1-FDA2-C542-A3F9-33E9E5B58E77}" type="presOf" srcId="{F3E0DC81-8A6F-6045-B968-07ADA9670803}" destId="{E2721114-D809-974F-9F6F-3CA6CDD645B6}" srcOrd="0" destOrd="0" presId="urn:microsoft.com/office/officeart/2009/3/layout/DescendingProcess"/>
    <dgm:cxn modelId="{5D3AD459-AEA6-5A43-AA18-7D4D60566FE7}" srcId="{FCD700FF-A3BA-534F-A24E-C9389F94347B}" destId="{06A746E7-6ED9-8D4C-9416-F2BB809E4DF5}" srcOrd="1" destOrd="0" parTransId="{8D293800-6AE8-3A4E-9127-01171D7C11D4}" sibTransId="{91E28FAD-CDB5-8043-95A3-1AA61A1EFCB3}"/>
    <dgm:cxn modelId="{622384C5-691A-0B4A-B6EE-CC45E4BF9915}" type="presOf" srcId="{68D30377-DBF8-C94A-9816-5ED224510B73}" destId="{3EA199A7-0518-AE49-9A15-A4D5C2901B75}" srcOrd="0" destOrd="0" presId="urn:microsoft.com/office/officeart/2009/3/layout/DescendingProcess"/>
    <dgm:cxn modelId="{D9D90F6B-A290-E741-80A6-44CF6F9B0622}" type="presOf" srcId="{FFE8439B-6873-E64A-BBFD-6C047E012F1C}" destId="{75955A5F-35D0-1F4F-BFCC-1743A04B8EDA}" srcOrd="0" destOrd="0" presId="urn:microsoft.com/office/officeart/2009/3/layout/DescendingProcess"/>
    <dgm:cxn modelId="{A14602B5-41F9-E84A-847C-324DB527BAA8}" type="presOf" srcId="{FF0782A6-CD03-E441-88F5-E93DFA911AC9}" destId="{5E2CDCE2-7E06-8D4F-A577-2A8D1AE6A8F6}" srcOrd="0" destOrd="0" presId="urn:microsoft.com/office/officeart/2009/3/layout/DescendingProcess"/>
    <dgm:cxn modelId="{1F670025-CE26-1346-8ACE-5711C8E7045F}" type="presOf" srcId="{02357BB7-B7A0-3443-B61A-1FC4E8522E3A}" destId="{CB664EB7-5A26-F148-BA1A-90B62DB6A6B6}" srcOrd="0" destOrd="0" presId="urn:microsoft.com/office/officeart/2009/3/layout/DescendingProcess"/>
    <dgm:cxn modelId="{70518204-29A8-9C46-9934-AE08A797EA4B}" srcId="{FCD700FF-A3BA-534F-A24E-C9389F94347B}" destId="{02357BB7-B7A0-3443-B61A-1FC4E8522E3A}" srcOrd="2" destOrd="0" parTransId="{F9E03EF4-6BE7-2E44-B24A-F1E83117FFDA}" sibTransId="{FFE8439B-6873-E64A-BBFD-6C047E012F1C}"/>
    <dgm:cxn modelId="{093B1324-9B24-A442-B20A-7D5F3C0D77C3}" type="presOf" srcId="{06A746E7-6ED9-8D4C-9416-F2BB809E4DF5}" destId="{06244B72-2466-544E-B6C6-BD9EA95C5050}" srcOrd="0" destOrd="0" presId="urn:microsoft.com/office/officeart/2009/3/layout/DescendingProcess"/>
    <dgm:cxn modelId="{01E9BEB2-6DC1-EA46-B3D1-378962B93605}" srcId="{FCD700FF-A3BA-534F-A24E-C9389F94347B}" destId="{FF0782A6-CD03-E441-88F5-E93DFA911AC9}" srcOrd="4" destOrd="0" parTransId="{9F9549F1-7736-A34C-92B7-F66B64704B1E}" sibTransId="{470748C1-6F58-7B4D-AB79-EB37DA3346DF}"/>
    <dgm:cxn modelId="{676A2F8E-4FC8-7243-9F23-CAE27CDC4670}" srcId="{FCD700FF-A3BA-534F-A24E-C9389F94347B}" destId="{F3E0DC81-8A6F-6045-B968-07ADA9670803}" srcOrd="3" destOrd="0" parTransId="{F7F4B80C-0BA4-4A40-9E6D-06178246C22C}" sibTransId="{68D30377-DBF8-C94A-9816-5ED224510B73}"/>
    <dgm:cxn modelId="{F49F4C83-4F96-4241-85A5-87110A52C352}" type="presOf" srcId="{FCD700FF-A3BA-534F-A24E-C9389F94347B}" destId="{1112294A-48D2-2D4D-9F22-D7F1DDE2B169}" srcOrd="0" destOrd="0" presId="urn:microsoft.com/office/officeart/2009/3/layout/DescendingProcess"/>
    <dgm:cxn modelId="{4EF2B63C-259F-3942-B216-AB5EAAE65D71}" type="presOf" srcId="{7FB589AB-E922-FA4E-9927-49CB60F48AC9}" destId="{DDA1C8D9-2EFA-5C48-B8BD-8F7BA9C641DC}" srcOrd="0" destOrd="0" presId="urn:microsoft.com/office/officeart/2009/3/layout/DescendingProcess"/>
    <dgm:cxn modelId="{742CEB65-7104-7E49-BF96-6FB0F325F742}" srcId="{FCD700FF-A3BA-534F-A24E-C9389F94347B}" destId="{7FB589AB-E922-FA4E-9927-49CB60F48AC9}" srcOrd="0" destOrd="0" parTransId="{8968CD9D-41A4-C94F-8C05-644EDED02A5C}" sibTransId="{007D44C9-AA17-C048-B114-0F451DEA8603}"/>
    <dgm:cxn modelId="{E4619643-EAB4-4B4E-B7F9-F5F07383A953}" type="presParOf" srcId="{1112294A-48D2-2D4D-9F22-D7F1DDE2B169}" destId="{FE5FE66C-930D-294C-9273-E49B057E0C95}" srcOrd="0" destOrd="0" presId="urn:microsoft.com/office/officeart/2009/3/layout/DescendingProcess"/>
    <dgm:cxn modelId="{DA156A17-C9AE-1E4F-8FAD-FA8FFE2F0C31}" type="presParOf" srcId="{1112294A-48D2-2D4D-9F22-D7F1DDE2B169}" destId="{DDA1C8D9-2EFA-5C48-B8BD-8F7BA9C641DC}" srcOrd="1" destOrd="0" presId="urn:microsoft.com/office/officeart/2009/3/layout/DescendingProcess"/>
    <dgm:cxn modelId="{2A5F79EF-8E62-2A49-B979-36EDD36E5268}" type="presParOf" srcId="{1112294A-48D2-2D4D-9F22-D7F1DDE2B169}" destId="{06244B72-2466-544E-B6C6-BD9EA95C5050}" srcOrd="2" destOrd="0" presId="urn:microsoft.com/office/officeart/2009/3/layout/DescendingProcess"/>
    <dgm:cxn modelId="{63E29A61-EE99-0E4B-ABD7-988319B6A307}" type="presParOf" srcId="{1112294A-48D2-2D4D-9F22-D7F1DDE2B169}" destId="{64F00DBB-0944-4D4A-8080-09C033047057}" srcOrd="3" destOrd="0" presId="urn:microsoft.com/office/officeart/2009/3/layout/DescendingProcess"/>
    <dgm:cxn modelId="{53A90BD7-2BEC-D944-87B5-DD5D7037CF2C}" type="presParOf" srcId="{64F00DBB-0944-4D4A-8080-09C033047057}" destId="{E4193FB8-2CF9-624B-A9EA-46A3B734D589}" srcOrd="0" destOrd="0" presId="urn:microsoft.com/office/officeart/2009/3/layout/DescendingProcess"/>
    <dgm:cxn modelId="{CA71FACA-255A-0346-9DE3-B838C313F4A5}" type="presParOf" srcId="{1112294A-48D2-2D4D-9F22-D7F1DDE2B169}" destId="{CB664EB7-5A26-F148-BA1A-90B62DB6A6B6}" srcOrd="4" destOrd="0" presId="urn:microsoft.com/office/officeart/2009/3/layout/DescendingProcess"/>
    <dgm:cxn modelId="{37273638-68CB-6741-82D6-AE4DB6CAC42F}" type="presParOf" srcId="{1112294A-48D2-2D4D-9F22-D7F1DDE2B169}" destId="{745C3804-5695-2848-A072-7A10FC85CDF6}" srcOrd="5" destOrd="0" presId="urn:microsoft.com/office/officeart/2009/3/layout/DescendingProcess"/>
    <dgm:cxn modelId="{FA35B0FA-2E77-4842-A3EA-8A10EE1881FA}" type="presParOf" srcId="{745C3804-5695-2848-A072-7A10FC85CDF6}" destId="{75955A5F-35D0-1F4F-BFCC-1743A04B8EDA}" srcOrd="0" destOrd="0" presId="urn:microsoft.com/office/officeart/2009/3/layout/DescendingProcess"/>
    <dgm:cxn modelId="{F571468A-A95D-6A4C-943F-9116E0B6759D}" type="presParOf" srcId="{1112294A-48D2-2D4D-9F22-D7F1DDE2B169}" destId="{E2721114-D809-974F-9F6F-3CA6CDD645B6}" srcOrd="6" destOrd="0" presId="urn:microsoft.com/office/officeart/2009/3/layout/DescendingProcess"/>
    <dgm:cxn modelId="{6F1BE0AC-089F-224A-BF18-99C540FD7004}" type="presParOf" srcId="{1112294A-48D2-2D4D-9F22-D7F1DDE2B169}" destId="{11C3B61E-A8D4-0E46-9F17-29DB3CF1EAC6}" srcOrd="7" destOrd="0" presId="urn:microsoft.com/office/officeart/2009/3/layout/DescendingProcess"/>
    <dgm:cxn modelId="{E2C7B13D-5CB7-664F-808A-BAA97C2AE245}" type="presParOf" srcId="{11C3B61E-A8D4-0E46-9F17-29DB3CF1EAC6}" destId="{3EA199A7-0518-AE49-9A15-A4D5C2901B75}" srcOrd="0" destOrd="0" presId="urn:microsoft.com/office/officeart/2009/3/layout/DescendingProcess"/>
    <dgm:cxn modelId="{1B23D747-803D-BF41-B620-147E150E0B11}" type="presParOf" srcId="{1112294A-48D2-2D4D-9F22-D7F1DDE2B169}" destId="{5E2CDCE2-7E06-8D4F-A577-2A8D1AE6A8F6}"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92EA1-829A-6A40-BAF1-46222D53A72B}" type="datetimeFigureOut">
              <a:rPr lang="en-US" smtClean="0"/>
              <a:t>6/21/2014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52F94-2C24-8C4E-ABA8-A22F6332CAC2}" type="slidenum">
              <a:rPr lang="en-US" smtClean="0"/>
              <a:t>‹#›</a:t>
            </a:fld>
            <a:endParaRPr lang="en-US"/>
          </a:p>
        </p:txBody>
      </p:sp>
    </p:spTree>
    <p:extLst>
      <p:ext uri="{BB962C8B-B14F-4D97-AF65-F5344CB8AC3E}">
        <p14:creationId xmlns:p14="http://schemas.microsoft.com/office/powerpoint/2010/main" val="2023486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120F40-087C-4383-8654-D4D9E2C2DFA6}"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FEC6D957-360A-A848-BA60-4BB652AC3053}" type="slidenum">
              <a:rPr lang="en-US">
                <a:latin typeface="Arial" charset="0"/>
              </a:rPr>
              <a:pPr/>
              <a:t>12</a:t>
            </a:fld>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E9ED847C-6227-8C47-A75F-D1CE3CBF899B}" type="slidenum">
              <a:rPr lang="en-US">
                <a:latin typeface="Arial" charset="0"/>
              </a:rPr>
              <a:pPr/>
              <a:t>13</a:t>
            </a:fld>
            <a:endParaRPr lang="en-US">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CA5AA0AA-CE43-614F-BBAB-98523D48270E}" type="slidenum">
              <a:rPr lang="en-US">
                <a:latin typeface="Arial" charset="0"/>
              </a:rPr>
              <a:pPr/>
              <a:t>14</a:t>
            </a:fld>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359B3EB7-9861-1142-9717-868610D22E2C}" type="slidenum">
              <a:rPr lang="en-US">
                <a:latin typeface="Arial" charset="0"/>
              </a:rPr>
              <a:pPr/>
              <a:t>15</a:t>
            </a:fld>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smtClean="0">
              <a:ea typeface="+mn-ea"/>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FB94F877-4854-3949-8345-844F9080F730}" type="slidenum">
              <a:rPr lang="en-US">
                <a:latin typeface="Arial" charset="0"/>
              </a:rPr>
              <a:pPr/>
              <a:t>16</a:t>
            </a:fld>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3A291008-7FE7-E249-A8F3-BEC3F435B078}" type="slidenum">
              <a:rPr lang="en-US">
                <a:latin typeface="Arial" charset="0"/>
              </a:rPr>
              <a:pPr/>
              <a:t>17</a:t>
            </a:fld>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40148704-3F03-1D41-BCF2-D0D60B3D6345}" type="slidenum">
              <a:rPr lang="en-US">
                <a:latin typeface="Arial" charset="0"/>
              </a:rPr>
              <a:pPr/>
              <a:t>18</a:t>
            </a:fld>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C21CE705-88DF-2346-95FD-21117C62088E}" type="slidenum">
              <a:rPr lang="en-US">
                <a:latin typeface="Arial" charset="0"/>
              </a:rPr>
              <a:pPr/>
              <a:t>19</a:t>
            </a:fld>
            <a:endParaRPr lang="en-US">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C824D3F4-85E1-4E47-81E4-63827F2E193B}" type="slidenum">
              <a:rPr lang="en-US">
                <a:latin typeface="Arial" charset="0"/>
              </a:rPr>
              <a:pPr/>
              <a:t>20</a:t>
            </a:fld>
            <a:endParaRPr lang="en-US">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22DF6F4F-43D1-4D4B-B7C4-85E2E7932D7E}" type="slidenum">
              <a:rPr lang="en-US">
                <a:latin typeface="Arial" charset="0"/>
              </a:rPr>
              <a:pPr/>
              <a:t>21</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C0AAC-7594-C842-B695-EA1571869544}" type="slidenum">
              <a:rPr lang="en-US"/>
              <a:pPr/>
              <a:t>4</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D7ADAD04-A40B-BD49-BA1B-D2682EA4681A}" type="slidenum">
              <a:rPr lang="en-US">
                <a:latin typeface="Arial" charset="0"/>
              </a:rPr>
              <a:pPr/>
              <a:t>22</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8843D48-09FB-5B41-8783-4611BA8FA952}" type="slidenum">
              <a:rPr lang="en-US"/>
              <a:pPr/>
              <a:t>29</a:t>
            </a:fld>
            <a:endParaRPr lang="en-US"/>
          </a:p>
        </p:txBody>
      </p:sp>
      <p:sp>
        <p:nvSpPr>
          <p:cNvPr id="36866"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p:txBody>
          <a:bodyPr/>
          <a:lstStyle/>
          <a:p>
            <a:pPr>
              <a:spcBef>
                <a:spcPct val="0"/>
              </a:spcBef>
            </a:pPr>
            <a:endParaRPr lang="en-US"/>
          </a:p>
        </p:txBody>
      </p:sp>
      <p:sp>
        <p:nvSpPr>
          <p:cNvPr id="3174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fld id="{12864E34-238F-5F49-A75C-C188C7D74477}" type="slidenum">
              <a:rPr lang="en-US" sz="1200">
                <a:latin typeface="Calibri" charset="0"/>
              </a:rPr>
              <a:pPr algn="r"/>
              <a:t>29</a:t>
            </a:fld>
            <a:endParaRPr lang="en-US"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58D35B-ED7C-8740-8261-2FA393001AB8}" type="slidenum">
              <a:rPr lang="en-US" smtClean="0"/>
              <a:t>36</a:t>
            </a:fld>
            <a:endParaRPr lang="en-US"/>
          </a:p>
        </p:txBody>
      </p:sp>
    </p:spTree>
    <p:extLst>
      <p:ext uri="{BB962C8B-B14F-4D97-AF65-F5344CB8AC3E}">
        <p14:creationId xmlns:p14="http://schemas.microsoft.com/office/powerpoint/2010/main" val="2280043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developer’s view – the ability to organize/build</a:t>
            </a:r>
            <a:r>
              <a:rPr lang="en-US" baseline="0" dirty="0" smtClean="0"/>
              <a:t> content</a:t>
            </a:r>
            <a:endParaRPr lang="en-US" dirty="0"/>
          </a:p>
        </p:txBody>
      </p:sp>
      <p:sp>
        <p:nvSpPr>
          <p:cNvPr id="4" name="Slide Number Placeholder 3"/>
          <p:cNvSpPr>
            <a:spLocks noGrp="1"/>
          </p:cNvSpPr>
          <p:nvPr>
            <p:ph type="sldNum" sz="quarter" idx="10"/>
          </p:nvPr>
        </p:nvSpPr>
        <p:spPr/>
        <p:txBody>
          <a:bodyPr/>
          <a:lstStyle/>
          <a:p>
            <a:fld id="{A258D35B-ED7C-8740-8261-2FA393001AB8}" type="slidenum">
              <a:rPr lang="en-US" smtClean="0"/>
              <a:t>38</a:t>
            </a:fld>
            <a:endParaRPr lang="en-US"/>
          </a:p>
        </p:txBody>
      </p:sp>
    </p:spTree>
    <p:extLst>
      <p:ext uri="{BB962C8B-B14F-4D97-AF65-F5344CB8AC3E}">
        <p14:creationId xmlns:p14="http://schemas.microsoft.com/office/powerpoint/2010/main" val="3721823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to Tug of War): The situation you are in is like being in a tug-of-war with a monster.</a:t>
            </a:r>
            <a:r>
              <a:rPr lang="en-US" baseline="0" dirty="0" smtClean="0"/>
              <a:t> It is big, ugly, and very strong. In between you and the monster is a pit, and so far as you can tell it is bottomless. If you lose this tug-of-war, you will fall into this pit and will be destroyed. So you pull and pull, but the harder you pull, the harder the monster pulls, and you edge closer and closer to the pit.</a:t>
            </a:r>
            <a:endParaRPr lang="en-US" dirty="0"/>
          </a:p>
        </p:txBody>
      </p:sp>
      <p:sp>
        <p:nvSpPr>
          <p:cNvPr id="4" name="Slide Number Placeholder 3"/>
          <p:cNvSpPr>
            <a:spLocks noGrp="1"/>
          </p:cNvSpPr>
          <p:nvPr>
            <p:ph type="sldNum" sz="quarter" idx="10"/>
          </p:nvPr>
        </p:nvSpPr>
        <p:spPr/>
        <p:txBody>
          <a:bodyPr/>
          <a:lstStyle/>
          <a:p>
            <a:fld id="{A181126F-5A18-3244-AFE6-8AC565D0C774}"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112721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Dropping the rope means the monster’s still there, but you’re no longer tied up in a struggle with it.  Now you can live your life.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it means to really “drop the rope?”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monster (anxiety) will still be on the other side and may get louder and more annoying from time to time.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not engaging in the tug of war, individual is free to do whatever one needs/wants to do.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Dropping the rope is a process, not a single act.</a:t>
            </a:r>
          </a:p>
          <a:p>
            <a:endParaRPr lang="en-US" dirty="0" smtClean="0"/>
          </a:p>
          <a:p>
            <a:endParaRPr lang="en-US" dirty="0" smtClean="0"/>
          </a:p>
          <a:p>
            <a:r>
              <a:rPr lang="en-US" dirty="0" smtClean="0"/>
              <a:t>Dropping the rope</a:t>
            </a:r>
            <a:r>
              <a:rPr lang="en-US" baseline="0" dirty="0" smtClean="0"/>
              <a:t> frees you up to live your life! Note: not giving up. Distinguish between giving up and dropping the rope.</a:t>
            </a:r>
          </a:p>
          <a:p>
            <a:endParaRPr lang="en-US" baseline="0" dirty="0" smtClean="0"/>
          </a:p>
          <a:p>
            <a:r>
              <a:rPr lang="en-US" baseline="0" dirty="0" smtClean="0"/>
              <a:t>Not just an act that you do once, have to do it multiple times a day.</a:t>
            </a:r>
            <a:endParaRPr lang="en-US" dirty="0"/>
          </a:p>
        </p:txBody>
      </p:sp>
      <p:sp>
        <p:nvSpPr>
          <p:cNvPr id="4" name="Slide Number Placeholder 3"/>
          <p:cNvSpPr>
            <a:spLocks noGrp="1"/>
          </p:cNvSpPr>
          <p:nvPr>
            <p:ph type="sldNum" sz="quarter" idx="10"/>
          </p:nvPr>
        </p:nvSpPr>
        <p:spPr/>
        <p:txBody>
          <a:bodyPr/>
          <a:lstStyle/>
          <a:p>
            <a:fld id="{A181126F-5A18-3244-AFE6-8AC565D0C774}" type="slidenum">
              <a:rPr lang="en-US" smtClean="0"/>
              <a:t>42</a:t>
            </a:fld>
            <a:endParaRPr lang="en-US"/>
          </a:p>
        </p:txBody>
      </p:sp>
    </p:spTree>
    <p:extLst>
      <p:ext uri="{BB962C8B-B14F-4D97-AF65-F5344CB8AC3E}">
        <p14:creationId xmlns:p14="http://schemas.microsoft.com/office/powerpoint/2010/main" val="1028603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258D35B-ED7C-8740-8261-2FA393001AB8}" type="slidenum">
              <a:rPr lang="en-US" smtClean="0"/>
              <a:t>47</a:t>
            </a:fld>
            <a:endParaRPr lang="en-US"/>
          </a:p>
        </p:txBody>
      </p:sp>
    </p:spTree>
    <p:extLst>
      <p:ext uri="{BB962C8B-B14F-4D97-AF65-F5344CB8AC3E}">
        <p14:creationId xmlns:p14="http://schemas.microsoft.com/office/powerpoint/2010/main" val="3196469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a:t>
            </a:r>
            <a:endParaRPr lang="en-US" dirty="0"/>
          </a:p>
        </p:txBody>
      </p:sp>
      <p:sp>
        <p:nvSpPr>
          <p:cNvPr id="4" name="Slide Number Placeholder 3"/>
          <p:cNvSpPr>
            <a:spLocks noGrp="1"/>
          </p:cNvSpPr>
          <p:nvPr>
            <p:ph type="sldNum" sz="quarter" idx="10"/>
          </p:nvPr>
        </p:nvSpPr>
        <p:spPr/>
        <p:txBody>
          <a:bodyPr/>
          <a:lstStyle/>
          <a:p>
            <a:fld id="{ED05D727-0928-1944-B2F6-8DEF3F76D365}" type="slidenum">
              <a:rPr lang="en-US" smtClean="0"/>
              <a:t>56</a:t>
            </a:fld>
            <a:endParaRPr lang="en-US"/>
          </a:p>
        </p:txBody>
      </p:sp>
    </p:spTree>
    <p:extLst>
      <p:ext uri="{BB962C8B-B14F-4D97-AF65-F5344CB8AC3E}">
        <p14:creationId xmlns:p14="http://schemas.microsoft.com/office/powerpoint/2010/main" val="3633851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F993373E-A4FF-754F-91E6-4C8971F7430C}" type="slidenum">
              <a:rPr lang="en-US">
                <a:latin typeface="Arial" charset="0"/>
              </a:rPr>
              <a:pPr/>
              <a:t>60</a:t>
            </a:fld>
            <a:endParaRPr lang="en-US">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E3419E39-485F-AC45-B1AE-0FF5A0A79660}" type="slidenum">
              <a:rPr lang="en-US">
                <a:latin typeface="Arial" charset="0"/>
              </a:rPr>
              <a:pPr/>
              <a:t>5</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4ABCF361-2D1D-2141-92D9-704F12C37972}" type="slidenum">
              <a:rPr lang="en-US">
                <a:latin typeface="Arial" charset="0"/>
              </a:rPr>
              <a:pPr/>
              <a:t>6</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8427A3DA-4686-CC41-9B0D-BDC2744E597D}" type="slidenum">
              <a:rPr lang="en-US">
                <a:latin typeface="Arial" charset="0"/>
              </a:rPr>
              <a:pPr/>
              <a:t>7</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C72BE03B-8051-F84F-BD10-6B5CBDB311FE}" type="slidenum">
              <a:rPr lang="en-US">
                <a:latin typeface="Arial" charset="0"/>
              </a:rPr>
              <a:pPr/>
              <a:t>8</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1"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B3C6B650-6E80-7147-96A4-FFAF73718701}" type="slidenum">
              <a:rPr lang="en-US">
                <a:latin typeface="Arial" charset="0"/>
              </a:rPr>
              <a:pPr/>
              <a:t>9</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DE90B959-7B1D-0A4A-85F6-2EB635DDBC81}" type="slidenum">
              <a:rPr lang="en-US">
                <a:latin typeface="Arial" charset="0"/>
              </a:rPr>
              <a:pPr/>
              <a:t>10</a:t>
            </a:fld>
            <a:endParaRPr 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1" eaLnBrk="1" hangingPunct="1"/>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27868" indent="-279949">
              <a:defRPr>
                <a:solidFill>
                  <a:schemeClr val="tx1"/>
                </a:solidFill>
                <a:latin typeface="Garamond" charset="0"/>
                <a:ea typeface="ＭＳ Ｐゴシック" charset="0"/>
              </a:defRPr>
            </a:lvl2pPr>
            <a:lvl3pPr marL="1119797" indent="-223959">
              <a:defRPr>
                <a:solidFill>
                  <a:schemeClr val="tx1"/>
                </a:solidFill>
                <a:latin typeface="Garamond" charset="0"/>
                <a:ea typeface="ＭＳ Ｐゴシック" charset="0"/>
              </a:defRPr>
            </a:lvl3pPr>
            <a:lvl4pPr marL="1567716" indent="-223959">
              <a:defRPr>
                <a:solidFill>
                  <a:schemeClr val="tx1"/>
                </a:solidFill>
                <a:latin typeface="Garamond" charset="0"/>
                <a:ea typeface="ＭＳ Ｐゴシック" charset="0"/>
              </a:defRPr>
            </a:lvl4pPr>
            <a:lvl5pPr marL="2015635" indent="-223959">
              <a:defRPr>
                <a:solidFill>
                  <a:schemeClr val="tx1"/>
                </a:solidFill>
                <a:latin typeface="Garamond" charset="0"/>
                <a:ea typeface="ＭＳ Ｐゴシック" charset="0"/>
              </a:defRPr>
            </a:lvl5pPr>
            <a:lvl6pPr marL="2463554" indent="-223959" eaLnBrk="0" fontAlgn="base" hangingPunct="0">
              <a:spcBef>
                <a:spcPct val="0"/>
              </a:spcBef>
              <a:spcAft>
                <a:spcPct val="0"/>
              </a:spcAft>
              <a:defRPr>
                <a:solidFill>
                  <a:schemeClr val="tx1"/>
                </a:solidFill>
                <a:latin typeface="Garamond" charset="0"/>
                <a:ea typeface="ＭＳ Ｐゴシック" charset="0"/>
              </a:defRPr>
            </a:lvl6pPr>
            <a:lvl7pPr marL="2911472" indent="-223959" eaLnBrk="0" fontAlgn="base" hangingPunct="0">
              <a:spcBef>
                <a:spcPct val="0"/>
              </a:spcBef>
              <a:spcAft>
                <a:spcPct val="0"/>
              </a:spcAft>
              <a:defRPr>
                <a:solidFill>
                  <a:schemeClr val="tx1"/>
                </a:solidFill>
                <a:latin typeface="Garamond" charset="0"/>
                <a:ea typeface="ＭＳ Ｐゴシック" charset="0"/>
              </a:defRPr>
            </a:lvl7pPr>
            <a:lvl8pPr marL="3359391" indent="-223959" eaLnBrk="0" fontAlgn="base" hangingPunct="0">
              <a:spcBef>
                <a:spcPct val="0"/>
              </a:spcBef>
              <a:spcAft>
                <a:spcPct val="0"/>
              </a:spcAft>
              <a:defRPr>
                <a:solidFill>
                  <a:schemeClr val="tx1"/>
                </a:solidFill>
                <a:latin typeface="Garamond" charset="0"/>
                <a:ea typeface="ＭＳ Ｐゴシック" charset="0"/>
              </a:defRPr>
            </a:lvl8pPr>
            <a:lvl9pPr marL="3807310" indent="-223959" eaLnBrk="0" fontAlgn="base" hangingPunct="0">
              <a:spcBef>
                <a:spcPct val="0"/>
              </a:spcBef>
              <a:spcAft>
                <a:spcPct val="0"/>
              </a:spcAft>
              <a:defRPr>
                <a:solidFill>
                  <a:schemeClr val="tx1"/>
                </a:solidFill>
                <a:latin typeface="Garamond" charset="0"/>
                <a:ea typeface="ＭＳ Ｐゴシック" charset="0"/>
              </a:defRPr>
            </a:lvl9pPr>
          </a:lstStyle>
          <a:p>
            <a:fld id="{0347D0E4-671F-FC46-ACD3-AE1B5E353EBC}" type="slidenum">
              <a:rPr lang="en-US">
                <a:latin typeface="Arial" charset="0"/>
              </a:rPr>
              <a:pPr/>
              <a:t>11</a:t>
            </a:fld>
            <a:endParaRPr lang="en-US">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lnSpc>
                <a:spcPct val="80000"/>
              </a:lnSpc>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20A611-3FA1-1F47-B7C5-E3B5223752A7}" type="datetimeFigureOut">
              <a:rPr lang="en-US" smtClean="0"/>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2EAC-3513-564D-9FE2-E428AD2775FB}" type="slidenum">
              <a:rPr lang="en-US" smtClean="0"/>
              <a:t>‹#›</a:t>
            </a:fld>
            <a:endParaRPr lang="en-US"/>
          </a:p>
        </p:txBody>
      </p:sp>
    </p:spTree>
    <p:extLst>
      <p:ext uri="{BB962C8B-B14F-4D97-AF65-F5344CB8AC3E}">
        <p14:creationId xmlns:p14="http://schemas.microsoft.com/office/powerpoint/2010/main" val="349727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0A611-3FA1-1F47-B7C5-E3B5223752A7}" type="datetimeFigureOut">
              <a:rPr lang="en-US" smtClean="0"/>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2EAC-3513-564D-9FE2-E428AD2775FB}" type="slidenum">
              <a:rPr lang="en-US" smtClean="0"/>
              <a:t>‹#›</a:t>
            </a:fld>
            <a:endParaRPr lang="en-US"/>
          </a:p>
        </p:txBody>
      </p:sp>
    </p:spTree>
    <p:extLst>
      <p:ext uri="{BB962C8B-B14F-4D97-AF65-F5344CB8AC3E}">
        <p14:creationId xmlns:p14="http://schemas.microsoft.com/office/powerpoint/2010/main" val="133806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0A611-3FA1-1F47-B7C5-E3B5223752A7}" type="datetimeFigureOut">
              <a:rPr lang="en-US" smtClean="0"/>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2EAC-3513-564D-9FE2-E428AD2775FB}" type="slidenum">
              <a:rPr lang="en-US" smtClean="0"/>
              <a:t>‹#›</a:t>
            </a:fld>
            <a:endParaRPr lang="en-US"/>
          </a:p>
        </p:txBody>
      </p:sp>
    </p:spTree>
    <p:extLst>
      <p:ext uri="{BB962C8B-B14F-4D97-AF65-F5344CB8AC3E}">
        <p14:creationId xmlns:p14="http://schemas.microsoft.com/office/powerpoint/2010/main" val="442343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8D95814-CC55-4A4D-A2D7-A89C5D15A449}" type="slidenum">
              <a:rPr lang="en-US"/>
              <a:pPr/>
              <a:t>‹#›</a:t>
            </a:fld>
            <a:endParaRPr lang="en-US"/>
          </a:p>
        </p:txBody>
      </p:sp>
    </p:spTree>
    <p:extLst>
      <p:ext uri="{BB962C8B-B14F-4D97-AF65-F5344CB8AC3E}">
        <p14:creationId xmlns:p14="http://schemas.microsoft.com/office/powerpoint/2010/main" val="376020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0A611-3FA1-1F47-B7C5-E3B5223752A7}" type="datetimeFigureOut">
              <a:rPr lang="en-US" smtClean="0"/>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2EAC-3513-564D-9FE2-E428AD2775FB}" type="slidenum">
              <a:rPr lang="en-US" smtClean="0"/>
              <a:t>‹#›</a:t>
            </a:fld>
            <a:endParaRPr lang="en-US"/>
          </a:p>
        </p:txBody>
      </p:sp>
    </p:spTree>
    <p:extLst>
      <p:ext uri="{BB962C8B-B14F-4D97-AF65-F5344CB8AC3E}">
        <p14:creationId xmlns:p14="http://schemas.microsoft.com/office/powerpoint/2010/main" val="96146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0A611-3FA1-1F47-B7C5-E3B5223752A7}" type="datetimeFigureOut">
              <a:rPr lang="en-US" smtClean="0"/>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2EAC-3513-564D-9FE2-E428AD2775FB}" type="slidenum">
              <a:rPr lang="en-US" smtClean="0"/>
              <a:t>‹#›</a:t>
            </a:fld>
            <a:endParaRPr lang="en-US"/>
          </a:p>
        </p:txBody>
      </p:sp>
    </p:spTree>
    <p:extLst>
      <p:ext uri="{BB962C8B-B14F-4D97-AF65-F5344CB8AC3E}">
        <p14:creationId xmlns:p14="http://schemas.microsoft.com/office/powerpoint/2010/main" val="79280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20A611-3FA1-1F47-B7C5-E3B5223752A7}" type="datetimeFigureOut">
              <a:rPr lang="en-US" smtClean="0"/>
              <a:t>6/21/2014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B2EAC-3513-564D-9FE2-E428AD2775FB}" type="slidenum">
              <a:rPr lang="en-US" smtClean="0"/>
              <a:t>‹#›</a:t>
            </a:fld>
            <a:endParaRPr lang="en-US"/>
          </a:p>
        </p:txBody>
      </p:sp>
    </p:spTree>
    <p:extLst>
      <p:ext uri="{BB962C8B-B14F-4D97-AF65-F5344CB8AC3E}">
        <p14:creationId xmlns:p14="http://schemas.microsoft.com/office/powerpoint/2010/main" val="273890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20A611-3FA1-1F47-B7C5-E3B5223752A7}" type="datetimeFigureOut">
              <a:rPr lang="en-US" smtClean="0"/>
              <a:t>6/21/2014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B2EAC-3513-564D-9FE2-E428AD2775FB}" type="slidenum">
              <a:rPr lang="en-US" smtClean="0"/>
              <a:t>‹#›</a:t>
            </a:fld>
            <a:endParaRPr lang="en-US"/>
          </a:p>
        </p:txBody>
      </p:sp>
    </p:spTree>
    <p:extLst>
      <p:ext uri="{BB962C8B-B14F-4D97-AF65-F5344CB8AC3E}">
        <p14:creationId xmlns:p14="http://schemas.microsoft.com/office/powerpoint/2010/main" val="331139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0A611-3FA1-1F47-B7C5-E3B5223752A7}" type="datetimeFigureOut">
              <a:rPr lang="en-US" smtClean="0"/>
              <a:t>6/21/2014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FB2EAC-3513-564D-9FE2-E428AD2775FB}" type="slidenum">
              <a:rPr lang="en-US" smtClean="0"/>
              <a:t>‹#›</a:t>
            </a:fld>
            <a:endParaRPr lang="en-US"/>
          </a:p>
        </p:txBody>
      </p:sp>
    </p:spTree>
    <p:extLst>
      <p:ext uri="{BB962C8B-B14F-4D97-AF65-F5344CB8AC3E}">
        <p14:creationId xmlns:p14="http://schemas.microsoft.com/office/powerpoint/2010/main" val="83287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0A611-3FA1-1F47-B7C5-E3B5223752A7}" type="datetimeFigureOut">
              <a:rPr lang="en-US" smtClean="0"/>
              <a:t>6/21/2014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B2EAC-3513-564D-9FE2-E428AD2775FB}" type="slidenum">
              <a:rPr lang="en-US" smtClean="0"/>
              <a:t>‹#›</a:t>
            </a:fld>
            <a:endParaRPr lang="en-US"/>
          </a:p>
        </p:txBody>
      </p:sp>
    </p:spTree>
    <p:extLst>
      <p:ext uri="{BB962C8B-B14F-4D97-AF65-F5344CB8AC3E}">
        <p14:creationId xmlns:p14="http://schemas.microsoft.com/office/powerpoint/2010/main" val="388848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0A611-3FA1-1F47-B7C5-E3B5223752A7}" type="datetimeFigureOut">
              <a:rPr lang="en-US" smtClean="0"/>
              <a:t>6/21/2014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B2EAC-3513-564D-9FE2-E428AD2775FB}" type="slidenum">
              <a:rPr lang="en-US" smtClean="0"/>
              <a:t>‹#›</a:t>
            </a:fld>
            <a:endParaRPr lang="en-US"/>
          </a:p>
        </p:txBody>
      </p:sp>
    </p:spTree>
    <p:extLst>
      <p:ext uri="{BB962C8B-B14F-4D97-AF65-F5344CB8AC3E}">
        <p14:creationId xmlns:p14="http://schemas.microsoft.com/office/powerpoint/2010/main" val="152712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0A611-3FA1-1F47-B7C5-E3B5223752A7}" type="datetimeFigureOut">
              <a:rPr lang="en-US" smtClean="0"/>
              <a:t>6/21/2014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B2EAC-3513-564D-9FE2-E428AD2775FB}" type="slidenum">
              <a:rPr lang="en-US" smtClean="0"/>
              <a:t>‹#›</a:t>
            </a:fld>
            <a:endParaRPr lang="en-US"/>
          </a:p>
        </p:txBody>
      </p:sp>
    </p:spTree>
    <p:extLst>
      <p:ext uri="{BB962C8B-B14F-4D97-AF65-F5344CB8AC3E}">
        <p14:creationId xmlns:p14="http://schemas.microsoft.com/office/powerpoint/2010/main" val="144927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0A611-3FA1-1F47-B7C5-E3B5223752A7}" type="datetimeFigureOut">
              <a:rPr lang="en-US" smtClean="0"/>
              <a:t>6/21/2014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B2EAC-3513-564D-9FE2-E428AD2775FB}" type="slidenum">
              <a:rPr lang="en-US" smtClean="0"/>
              <a:t>‹#›</a:t>
            </a:fld>
            <a:endParaRPr lang="en-US"/>
          </a:p>
        </p:txBody>
      </p:sp>
    </p:spTree>
    <p:extLst>
      <p:ext uri="{BB962C8B-B14F-4D97-AF65-F5344CB8AC3E}">
        <p14:creationId xmlns:p14="http://schemas.microsoft.com/office/powerpoint/2010/main" val="135736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upzbnoT0Uzq3zM&amp;tbnid=_aV2av3rZVYScM:&amp;ved=0CAUQjRw&amp;url=http://www.chicagocarless.com/2008/06/19/independence-does-not-own-a-car/&amp;ei=mR5TUcHIK6640gGDxIDICw&amp;bvm=bv.44342787,d.dmQ&amp;psig=AFQjCNFyVEP2X5thaf-c0X5OWnT5k3WXAQ&amp;ust=136448819498476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oleObject" Target="../embeddings/Microsoft_Excel_97-2003_Worksheet2.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oleObject" Target="../embeddings/Microsoft_Excel_97-2003_Worksheet3.xls"/></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1.png"/><Relationship Id="rId4" Type="http://schemas.openxmlformats.org/officeDocument/2006/relationships/oleObject" Target="../embeddings/Microsoft_Excel_97-2003_Worksheet4.xls"/></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tiff"/><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78" y="812800"/>
            <a:ext cx="8537222" cy="2787651"/>
          </a:xfrm>
        </p:spPr>
        <p:txBody>
          <a:bodyPr>
            <a:normAutofit/>
          </a:bodyPr>
          <a:lstStyle/>
          <a:p>
            <a:r>
              <a:rPr lang="en-US" dirty="0" smtClean="0"/>
              <a:t>ACT-Based Treatment of Anxiety Disorders via Videoconferencing</a:t>
            </a:r>
            <a:br>
              <a:rPr lang="en-US" dirty="0" smtClean="0"/>
            </a:br>
            <a:r>
              <a:rPr lang="en-US" dirty="0"/>
              <a:t/>
            </a:r>
            <a:br>
              <a:rPr lang="en-US" dirty="0"/>
            </a:br>
            <a:endParaRPr lang="es-ES_tradnl" dirty="0"/>
          </a:p>
        </p:txBody>
      </p:sp>
      <p:sp>
        <p:nvSpPr>
          <p:cNvPr id="3" name="Content Placeholder 2"/>
          <p:cNvSpPr>
            <a:spLocks noGrp="1"/>
          </p:cNvSpPr>
          <p:nvPr>
            <p:ph type="subTitle" idx="1"/>
          </p:nvPr>
        </p:nvSpPr>
        <p:spPr>
          <a:xfrm>
            <a:off x="1371600" y="2607733"/>
            <a:ext cx="6400800" cy="3471334"/>
          </a:xfrm>
        </p:spPr>
        <p:txBody>
          <a:bodyPr>
            <a:normAutofit fontScale="47500" lnSpcReduction="20000"/>
          </a:bodyPr>
          <a:lstStyle/>
          <a:p>
            <a:r>
              <a:rPr lang="es-ES_tradnl" sz="4200" dirty="0" smtClean="0">
                <a:solidFill>
                  <a:schemeClr val="tx1"/>
                </a:solidFill>
              </a:rPr>
              <a:t>James </a:t>
            </a:r>
            <a:r>
              <a:rPr lang="es-ES_tradnl" sz="4200" dirty="0">
                <a:solidFill>
                  <a:schemeClr val="tx1"/>
                </a:solidFill>
              </a:rPr>
              <a:t>D. </a:t>
            </a:r>
            <a:r>
              <a:rPr lang="es-ES_tradnl" sz="4200" dirty="0" smtClean="0">
                <a:solidFill>
                  <a:schemeClr val="tx1"/>
                </a:solidFill>
              </a:rPr>
              <a:t>Herbert</a:t>
            </a:r>
            <a:r>
              <a:rPr lang="es-ES_tradnl" sz="4200" baseline="30000" dirty="0" smtClean="0">
                <a:solidFill>
                  <a:schemeClr val="tx1"/>
                </a:solidFill>
              </a:rPr>
              <a:t>1</a:t>
            </a:r>
            <a:endParaRPr lang="es-ES_tradnl" sz="4200" dirty="0">
              <a:solidFill>
                <a:schemeClr val="tx1"/>
              </a:solidFill>
            </a:endParaRPr>
          </a:p>
          <a:p>
            <a:r>
              <a:rPr lang="es-ES_tradnl" sz="4200" dirty="0" smtClean="0">
                <a:solidFill>
                  <a:schemeClr val="tx1"/>
                </a:solidFill>
              </a:rPr>
              <a:t>Marina Gershkovich</a:t>
            </a:r>
            <a:r>
              <a:rPr lang="es-ES_tradnl" sz="4200" baseline="30000" dirty="0" smtClean="0">
                <a:solidFill>
                  <a:schemeClr val="tx1"/>
                </a:solidFill>
              </a:rPr>
              <a:t>1</a:t>
            </a:r>
            <a:endParaRPr lang="es-ES_tradnl" sz="4200" dirty="0">
              <a:solidFill>
                <a:schemeClr val="tx1"/>
              </a:solidFill>
            </a:endParaRPr>
          </a:p>
          <a:p>
            <a:r>
              <a:rPr lang="es-ES_tradnl" sz="4200" dirty="0" smtClean="0">
                <a:solidFill>
                  <a:schemeClr val="tx1"/>
                </a:solidFill>
              </a:rPr>
              <a:t> </a:t>
            </a:r>
            <a:r>
              <a:rPr lang="es-ES_tradnl" sz="4200" dirty="0" err="1" smtClean="0">
                <a:solidFill>
                  <a:schemeClr val="tx1"/>
                </a:solidFill>
              </a:rPr>
              <a:t>Erica</a:t>
            </a:r>
            <a:r>
              <a:rPr lang="es-ES_tradnl" sz="4200" dirty="0" smtClean="0">
                <a:solidFill>
                  <a:schemeClr val="tx1"/>
                </a:solidFill>
              </a:rPr>
              <a:t> </a:t>
            </a:r>
            <a:r>
              <a:rPr lang="es-ES_tradnl" sz="4200" dirty="0">
                <a:solidFill>
                  <a:schemeClr val="tx1"/>
                </a:solidFill>
              </a:rPr>
              <a:t>K. </a:t>
            </a:r>
            <a:r>
              <a:rPr lang="es-ES_tradnl" sz="4200" dirty="0" smtClean="0">
                <a:solidFill>
                  <a:schemeClr val="tx1"/>
                </a:solidFill>
              </a:rPr>
              <a:t>Yuen</a:t>
            </a:r>
            <a:r>
              <a:rPr lang="es-ES_tradnl" sz="4200" baseline="30000" dirty="0" smtClean="0">
                <a:solidFill>
                  <a:schemeClr val="tx1"/>
                </a:solidFill>
              </a:rPr>
              <a:t>2</a:t>
            </a:r>
            <a:endParaRPr lang="es-ES_tradnl" sz="4200" dirty="0">
              <a:solidFill>
                <a:schemeClr val="tx1"/>
              </a:solidFill>
            </a:endParaRPr>
          </a:p>
          <a:p>
            <a:r>
              <a:rPr lang="es-ES_tradnl" sz="4200" dirty="0" smtClean="0">
                <a:solidFill>
                  <a:schemeClr val="tx1"/>
                </a:solidFill>
              </a:rPr>
              <a:t>Elizabeth </a:t>
            </a:r>
            <a:r>
              <a:rPr lang="es-ES_tradnl" sz="4200" dirty="0">
                <a:solidFill>
                  <a:schemeClr val="tx1"/>
                </a:solidFill>
              </a:rPr>
              <a:t>M. </a:t>
            </a:r>
            <a:r>
              <a:rPr lang="es-ES_tradnl" sz="4200" dirty="0" smtClean="0">
                <a:solidFill>
                  <a:schemeClr val="tx1"/>
                </a:solidFill>
              </a:rPr>
              <a:t>Goetter</a:t>
            </a:r>
            <a:r>
              <a:rPr lang="es-ES_tradnl" sz="4200" baseline="30000" dirty="0" smtClean="0">
                <a:solidFill>
                  <a:schemeClr val="tx1"/>
                </a:solidFill>
              </a:rPr>
              <a:t>3</a:t>
            </a:r>
            <a:endParaRPr lang="es-ES_tradnl" sz="4200" dirty="0">
              <a:solidFill>
                <a:schemeClr val="tx1"/>
              </a:solidFill>
            </a:endParaRPr>
          </a:p>
          <a:p>
            <a:r>
              <a:rPr lang="es-ES_tradnl" sz="4200" dirty="0" err="1" smtClean="0">
                <a:solidFill>
                  <a:schemeClr val="tx1"/>
                </a:solidFill>
              </a:rPr>
              <a:t>Evan</a:t>
            </a:r>
            <a:r>
              <a:rPr lang="es-ES_tradnl" sz="4200" dirty="0" smtClean="0">
                <a:solidFill>
                  <a:schemeClr val="tx1"/>
                </a:solidFill>
              </a:rPr>
              <a:t> </a:t>
            </a:r>
            <a:r>
              <a:rPr lang="es-ES_tradnl" sz="4200" dirty="0">
                <a:solidFill>
                  <a:schemeClr val="tx1"/>
                </a:solidFill>
              </a:rPr>
              <a:t>M. </a:t>
            </a:r>
            <a:r>
              <a:rPr lang="es-ES_tradnl" sz="4200" dirty="0" smtClean="0">
                <a:solidFill>
                  <a:schemeClr val="tx1"/>
                </a:solidFill>
              </a:rPr>
              <a:t>Forman</a:t>
            </a:r>
            <a:r>
              <a:rPr lang="es-ES_tradnl" sz="4200" baseline="30000" dirty="0" smtClean="0">
                <a:solidFill>
                  <a:schemeClr val="tx1"/>
                </a:solidFill>
              </a:rPr>
              <a:t>1</a:t>
            </a:r>
            <a:endParaRPr lang="es-ES_tradnl" sz="4200" dirty="0">
              <a:solidFill>
                <a:schemeClr val="tx1"/>
              </a:solidFill>
            </a:endParaRPr>
          </a:p>
          <a:p>
            <a:endParaRPr lang="es-ES_tradnl" sz="3600" dirty="0" smtClean="0"/>
          </a:p>
          <a:p>
            <a:r>
              <a:rPr lang="en-US" baseline="30000" dirty="0" smtClean="0"/>
              <a:t>1</a:t>
            </a:r>
            <a:r>
              <a:rPr lang="en-US" dirty="0" smtClean="0"/>
              <a:t>Drexel University</a:t>
            </a:r>
          </a:p>
          <a:p>
            <a:r>
              <a:rPr lang="en-US" baseline="30000" dirty="0" smtClean="0"/>
              <a:t>2</a:t>
            </a:r>
            <a:r>
              <a:rPr lang="en-US" dirty="0" smtClean="0"/>
              <a:t>University of Tampa</a:t>
            </a:r>
          </a:p>
          <a:p>
            <a:r>
              <a:rPr lang="en-US" baseline="30000" dirty="0" smtClean="0"/>
              <a:t>3</a:t>
            </a:r>
            <a:r>
              <a:rPr lang="en-US" dirty="0" smtClean="0"/>
              <a:t>Massachusetts General Hospital</a:t>
            </a:r>
          </a:p>
          <a:p>
            <a:endParaRPr lang="en-US" dirty="0"/>
          </a:p>
          <a:p>
            <a:r>
              <a:rPr lang="en-US" dirty="0"/>
              <a:t>ACBS, </a:t>
            </a:r>
            <a:r>
              <a:rPr lang="en-US" dirty="0" smtClean="0"/>
              <a:t>Minneapolis</a:t>
            </a:r>
            <a:endParaRPr lang="en-US" dirty="0"/>
          </a:p>
          <a:p>
            <a:r>
              <a:rPr lang="en-US" dirty="0" smtClean="0"/>
              <a:t>June 19, 2014</a:t>
            </a:r>
            <a:endParaRPr lang="en-US" dirty="0"/>
          </a:p>
          <a:p>
            <a:endParaRPr lang="es-ES_tradnl" dirty="0"/>
          </a:p>
        </p:txBody>
      </p:sp>
      <p:pic>
        <p:nvPicPr>
          <p:cNvPr id="5" name="Picture 4"/>
          <p:cNvPicPr>
            <a:picLocks noChangeAspect="1"/>
          </p:cNvPicPr>
          <p:nvPr/>
        </p:nvPicPr>
        <p:blipFill>
          <a:blip r:embed="rId2"/>
          <a:stretch>
            <a:fillRect/>
          </a:stretch>
        </p:blipFill>
        <p:spPr>
          <a:xfrm>
            <a:off x="-352778" y="5256059"/>
            <a:ext cx="3771832" cy="1285852"/>
          </a:xfrm>
          <a:prstGeom prst="rect">
            <a:avLst/>
          </a:prstGeom>
        </p:spPr>
      </p:pic>
      <p:pic>
        <p:nvPicPr>
          <p:cNvPr id="6" name="Picture 5"/>
          <p:cNvPicPr>
            <a:picLocks noChangeAspect="1"/>
          </p:cNvPicPr>
          <p:nvPr/>
        </p:nvPicPr>
        <p:blipFill>
          <a:blip r:embed="rId3"/>
          <a:stretch>
            <a:fillRect/>
          </a:stretch>
        </p:blipFill>
        <p:spPr>
          <a:xfrm>
            <a:off x="7073900" y="4777922"/>
            <a:ext cx="1897743" cy="1897743"/>
          </a:xfrm>
          <a:prstGeom prst="rect">
            <a:avLst/>
          </a:prstGeom>
        </p:spPr>
      </p:pic>
    </p:spTree>
    <p:extLst>
      <p:ext uri="{BB962C8B-B14F-4D97-AF65-F5344CB8AC3E}">
        <p14:creationId xmlns:p14="http://schemas.microsoft.com/office/powerpoint/2010/main" val="439206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44500" y="228600"/>
            <a:ext cx="8321675" cy="990600"/>
          </a:xfrm>
        </p:spPr>
        <p:txBody>
          <a:bodyPr/>
          <a:lstStyle/>
          <a:p>
            <a:pPr eaLnBrk="1" hangingPunct="1"/>
            <a:r>
              <a:rPr lang="en-US" b="1" dirty="0">
                <a:solidFill>
                  <a:srgbClr val="0000BA"/>
                </a:solidFill>
                <a:latin typeface="Tw Cen MT" charset="0"/>
              </a:rPr>
              <a:t>Participants</a:t>
            </a:r>
          </a:p>
        </p:txBody>
      </p:sp>
      <p:sp>
        <p:nvSpPr>
          <p:cNvPr id="19459" name="Rectangle 3"/>
          <p:cNvSpPr>
            <a:spLocks noGrp="1" noChangeArrowheads="1"/>
          </p:cNvSpPr>
          <p:nvPr>
            <p:ph sz="quarter" idx="1"/>
          </p:nvPr>
        </p:nvSpPr>
        <p:spPr>
          <a:xfrm>
            <a:off x="330200" y="1600200"/>
            <a:ext cx="8585200" cy="4953000"/>
          </a:xfrm>
        </p:spPr>
        <p:txBody>
          <a:bodyPr>
            <a:normAutofit fontScale="92500"/>
          </a:bodyPr>
          <a:lstStyle/>
          <a:p>
            <a:pPr lvl="1">
              <a:buFont typeface="Arial"/>
              <a:buChar char="•"/>
            </a:pPr>
            <a:r>
              <a:rPr lang="en-US" b="1" i="1" dirty="0" smtClean="0">
                <a:latin typeface="Tw Cen MT" charset="0"/>
              </a:rPr>
              <a:t>N</a:t>
            </a:r>
            <a:r>
              <a:rPr lang="en-US" dirty="0" smtClean="0">
                <a:latin typeface="Tw Cen MT" charset="0"/>
              </a:rPr>
              <a:t> = 24 </a:t>
            </a:r>
            <a:r>
              <a:rPr lang="en-US" dirty="0">
                <a:latin typeface="Tw Cen MT" charset="0"/>
              </a:rPr>
              <a:t>adults in the </a:t>
            </a:r>
            <a:r>
              <a:rPr lang="en-US" dirty="0" smtClean="0">
                <a:latin typeface="Tw Cen MT" charset="0"/>
              </a:rPr>
              <a:t>US, dx generalized SAD via SCID</a:t>
            </a:r>
            <a:r>
              <a:rPr lang="en-US" dirty="0">
                <a:latin typeface="Tw Cen MT" charset="0"/>
              </a:rPr>
              <a:t>-IV</a:t>
            </a:r>
            <a:br>
              <a:rPr lang="en-US" dirty="0">
                <a:latin typeface="Tw Cen MT" charset="0"/>
              </a:rPr>
            </a:br>
            <a:endParaRPr lang="en-US" dirty="0">
              <a:latin typeface="Tw Cen MT" charset="0"/>
            </a:endParaRPr>
          </a:p>
          <a:p>
            <a:pPr lvl="1" eaLnBrk="1" hangingPunct="1">
              <a:buFont typeface="Arial"/>
              <a:buChar char="•"/>
            </a:pPr>
            <a:r>
              <a:rPr lang="en-US" b="1" i="1" dirty="0">
                <a:latin typeface="Tw Cen MT" charset="0"/>
              </a:rPr>
              <a:t>Age:</a:t>
            </a:r>
            <a:r>
              <a:rPr lang="en-US" dirty="0">
                <a:latin typeface="Tw Cen MT" charset="0"/>
              </a:rPr>
              <a:t> 19 to </a:t>
            </a:r>
            <a:r>
              <a:rPr lang="en-US" dirty="0" smtClean="0">
                <a:latin typeface="Tw Cen MT" charset="0"/>
              </a:rPr>
              <a:t>63 </a:t>
            </a:r>
            <a:r>
              <a:rPr lang="en-US" dirty="0">
                <a:latin typeface="Tw Cen MT" charset="0"/>
              </a:rPr>
              <a:t>(</a:t>
            </a:r>
            <a:r>
              <a:rPr lang="en-US" i="1" dirty="0">
                <a:latin typeface="Tw Cen MT" charset="0"/>
              </a:rPr>
              <a:t>M</a:t>
            </a:r>
            <a:r>
              <a:rPr lang="en-US" dirty="0">
                <a:latin typeface="Tw Cen MT" charset="0"/>
              </a:rPr>
              <a:t>=35; </a:t>
            </a:r>
            <a:r>
              <a:rPr lang="en-US" i="1" dirty="0">
                <a:latin typeface="Tw Cen MT" charset="0"/>
              </a:rPr>
              <a:t>SD</a:t>
            </a:r>
            <a:r>
              <a:rPr lang="en-US" dirty="0">
                <a:latin typeface="Tw Cen MT" charset="0"/>
              </a:rPr>
              <a:t>=10.8)</a:t>
            </a:r>
            <a:br>
              <a:rPr lang="en-US" dirty="0">
                <a:latin typeface="Tw Cen MT" charset="0"/>
              </a:rPr>
            </a:br>
            <a:endParaRPr lang="en-US" dirty="0">
              <a:latin typeface="Tw Cen MT" charset="0"/>
            </a:endParaRPr>
          </a:p>
          <a:p>
            <a:pPr lvl="1" eaLnBrk="1" hangingPunct="1">
              <a:buFont typeface="Arial"/>
              <a:buChar char="•"/>
            </a:pPr>
            <a:r>
              <a:rPr lang="en-US" b="1" i="1" dirty="0">
                <a:latin typeface="Tw Cen MT" charset="0"/>
              </a:rPr>
              <a:t>Gender: </a:t>
            </a:r>
            <a:r>
              <a:rPr lang="en-US" dirty="0">
                <a:latin typeface="Tw Cen MT" charset="0"/>
              </a:rPr>
              <a:t>75% </a:t>
            </a:r>
            <a:r>
              <a:rPr lang="en-US" dirty="0" smtClean="0">
                <a:latin typeface="Tw Cen MT" charset="0"/>
              </a:rPr>
              <a:t>male</a:t>
            </a:r>
            <a:endParaRPr lang="en-US" dirty="0">
              <a:latin typeface="Tw Cen MT" charset="0"/>
            </a:endParaRPr>
          </a:p>
          <a:p>
            <a:pPr lvl="1" eaLnBrk="1" hangingPunct="1">
              <a:buFont typeface="Arial"/>
              <a:buChar char="•"/>
            </a:pPr>
            <a:endParaRPr lang="en-US" b="1" i="1" dirty="0" smtClean="0">
              <a:latin typeface="Tw Cen MT" charset="0"/>
            </a:endParaRPr>
          </a:p>
          <a:p>
            <a:pPr lvl="1" eaLnBrk="1" hangingPunct="1">
              <a:buFont typeface="Arial"/>
              <a:buChar char="•"/>
            </a:pPr>
            <a:r>
              <a:rPr lang="en-US" b="1" i="1" dirty="0" smtClean="0">
                <a:latin typeface="Tw Cen MT" charset="0"/>
              </a:rPr>
              <a:t>Ethnicity</a:t>
            </a:r>
            <a:r>
              <a:rPr lang="en-US" b="1" i="1" dirty="0">
                <a:latin typeface="Tw Cen MT" charset="0"/>
              </a:rPr>
              <a:t>: </a:t>
            </a:r>
            <a:r>
              <a:rPr lang="en-US" dirty="0">
                <a:latin typeface="Tw Cen MT" charset="0"/>
              </a:rPr>
              <a:t>75% Caucasian, 8% Asian, 4% Black or African American, 4% Hispanic/Latino, 4% Other</a:t>
            </a:r>
            <a:br>
              <a:rPr lang="en-US" dirty="0">
                <a:latin typeface="Tw Cen MT" charset="0"/>
              </a:rPr>
            </a:br>
            <a:endParaRPr lang="en-US" dirty="0">
              <a:latin typeface="Tw Cen MT" charset="0"/>
            </a:endParaRPr>
          </a:p>
          <a:p>
            <a:pPr lvl="1" eaLnBrk="1" hangingPunct="1">
              <a:buFont typeface="Arial"/>
              <a:buChar char="•"/>
            </a:pPr>
            <a:r>
              <a:rPr lang="en-US" b="1" i="1" dirty="0">
                <a:latin typeface="Tw Cen MT" charset="0"/>
              </a:rPr>
              <a:t>Prior Skype experience:</a:t>
            </a:r>
            <a:r>
              <a:rPr lang="en-US" dirty="0">
                <a:latin typeface="Tw Cen MT" charset="0"/>
              </a:rPr>
              <a:t> 54% had prior Skype experience</a:t>
            </a:r>
          </a:p>
        </p:txBody>
      </p:sp>
    </p:spTree>
    <p:extLst>
      <p:ext uri="{BB962C8B-B14F-4D97-AF65-F5344CB8AC3E}">
        <p14:creationId xmlns:p14="http://schemas.microsoft.com/office/powerpoint/2010/main" val="1995545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612775" y="228600"/>
            <a:ext cx="8153400" cy="990600"/>
          </a:xfrm>
        </p:spPr>
        <p:txBody>
          <a:bodyPr/>
          <a:lstStyle/>
          <a:p>
            <a:pPr eaLnBrk="1" hangingPunct="1"/>
            <a:r>
              <a:rPr lang="en-US" b="1" dirty="0">
                <a:solidFill>
                  <a:srgbClr val="0000BA"/>
                </a:solidFill>
                <a:latin typeface="Tw Cen MT" charset="0"/>
              </a:rPr>
              <a:t>Results: Feasibility/Acceptability</a:t>
            </a:r>
          </a:p>
        </p:txBody>
      </p:sp>
      <p:sp>
        <p:nvSpPr>
          <p:cNvPr id="21507" name="Rectangle 3"/>
          <p:cNvSpPr>
            <a:spLocks noGrp="1" noChangeArrowheads="1"/>
          </p:cNvSpPr>
          <p:nvPr>
            <p:ph sz="quarter" idx="1"/>
          </p:nvPr>
        </p:nvSpPr>
        <p:spPr>
          <a:xfrm>
            <a:off x="3003550" y="5943600"/>
            <a:ext cx="3136900" cy="596900"/>
          </a:xfrm>
        </p:spPr>
        <p:txBody>
          <a:bodyPr/>
          <a:lstStyle/>
          <a:p>
            <a:pPr eaLnBrk="1" hangingPunct="1">
              <a:lnSpc>
                <a:spcPct val="80000"/>
              </a:lnSpc>
              <a:buFont typeface="Wingdings" charset="0"/>
              <a:buNone/>
            </a:pPr>
            <a:r>
              <a:rPr lang="en-US" sz="3600" b="1" dirty="0" smtClean="0">
                <a:latin typeface="Tw Cen MT" charset="0"/>
              </a:rPr>
              <a:t>Dropout: </a:t>
            </a:r>
            <a:r>
              <a:rPr lang="en-US" sz="3600" b="1" dirty="0">
                <a:latin typeface="Tw Cen MT" charset="0"/>
              </a:rPr>
              <a:t>17%</a:t>
            </a:r>
          </a:p>
        </p:txBody>
      </p:sp>
      <p:graphicFrame>
        <p:nvGraphicFramePr>
          <p:cNvPr id="4" name="Chart 3"/>
          <p:cNvGraphicFramePr/>
          <p:nvPr/>
        </p:nvGraphicFramePr>
        <p:xfrm>
          <a:off x="0" y="1600200"/>
          <a:ext cx="45720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419600" y="1600200"/>
          <a:ext cx="45720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64704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b="1" dirty="0">
                <a:solidFill>
                  <a:srgbClr val="0000BA"/>
                </a:solidFill>
                <a:latin typeface="Tw Cen MT" charset="0"/>
              </a:rPr>
              <a:t>Results: Feasibility/Acceptability</a:t>
            </a:r>
          </a:p>
        </p:txBody>
      </p:sp>
      <p:graphicFrame>
        <p:nvGraphicFramePr>
          <p:cNvPr id="4" name="Chart 3"/>
          <p:cNvGraphicFramePr/>
          <p:nvPr/>
        </p:nvGraphicFramePr>
        <p:xfrm>
          <a:off x="1295400" y="1752600"/>
          <a:ext cx="69342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8544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612775" y="228600"/>
            <a:ext cx="8153400" cy="990600"/>
          </a:xfrm>
        </p:spPr>
        <p:txBody>
          <a:bodyPr/>
          <a:lstStyle/>
          <a:p>
            <a:pPr eaLnBrk="1" hangingPunct="1"/>
            <a:r>
              <a:rPr lang="en-US" b="1" dirty="0">
                <a:solidFill>
                  <a:srgbClr val="0000BA"/>
                </a:solidFill>
                <a:latin typeface="Tw Cen MT" charset="0"/>
              </a:rPr>
              <a:t>Feasibility/Acceptability</a:t>
            </a:r>
          </a:p>
        </p:txBody>
      </p:sp>
      <p:graphicFrame>
        <p:nvGraphicFramePr>
          <p:cNvPr id="5" name="Chart 4"/>
          <p:cNvGraphicFramePr/>
          <p:nvPr/>
        </p:nvGraphicFramePr>
        <p:xfrm>
          <a:off x="0" y="1905000"/>
          <a:ext cx="88392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153400" y="4495800"/>
            <a:ext cx="1219200" cy="381000"/>
          </a:xfrm>
          <a:prstGeom prst="rect">
            <a:avLst/>
          </a:prstGeom>
          <a:noFill/>
        </p:spPr>
        <p:txBody>
          <a:bodyPr>
            <a:spAutoFit/>
          </a:bodyPr>
          <a:lstStyle/>
          <a:p>
            <a:pPr>
              <a:defRPr/>
            </a:pPr>
            <a:r>
              <a:rPr lang="en-US" b="1" dirty="0">
                <a:latin typeface="+mn-lt"/>
                <a:ea typeface="+mn-ea"/>
              </a:rPr>
              <a:t>3%   2%</a:t>
            </a:r>
          </a:p>
        </p:txBody>
      </p:sp>
      <p:cxnSp>
        <p:nvCxnSpPr>
          <p:cNvPr id="11" name="Straight Connector 10"/>
          <p:cNvCxnSpPr/>
          <p:nvPr/>
        </p:nvCxnSpPr>
        <p:spPr>
          <a:xfrm>
            <a:off x="8382000" y="38862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7" idx="0"/>
          </p:cNvCxnSpPr>
          <p:nvPr/>
        </p:nvCxnSpPr>
        <p:spPr>
          <a:xfrm>
            <a:off x="8610600" y="3886200"/>
            <a:ext cx="1524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559" name="Picture 8" descr="https://encrypted-tbn3.gstatic.com/images?q=tbn:ANd9GcTvUy6O9riB2FYLv2CRh1yDORxiTFpCnHljy4ZokmUxfZnSby7Pr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648200"/>
            <a:ext cx="33940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978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pPr eaLnBrk="1" hangingPunct="1"/>
            <a:r>
              <a:rPr lang="en-US" b="1" dirty="0">
                <a:solidFill>
                  <a:srgbClr val="0000BA"/>
                </a:solidFill>
                <a:latin typeface="Tw Cen MT" charset="0"/>
              </a:rPr>
              <a:t>Feasibility/Acceptability</a:t>
            </a:r>
          </a:p>
        </p:txBody>
      </p:sp>
      <p:graphicFrame>
        <p:nvGraphicFramePr>
          <p:cNvPr id="5" name="Table 4"/>
          <p:cNvGraphicFramePr>
            <a:graphicFrameLocks noGrp="1"/>
          </p:cNvGraphicFramePr>
          <p:nvPr/>
        </p:nvGraphicFramePr>
        <p:xfrm>
          <a:off x="1219200" y="1752600"/>
          <a:ext cx="6553200" cy="3430919"/>
        </p:xfrm>
        <a:graphic>
          <a:graphicData uri="http://schemas.openxmlformats.org/drawingml/2006/table">
            <a:tbl>
              <a:tblPr firstRow="1" bandRow="1">
                <a:tableStyleId>{5C22544A-7EE6-4342-B048-85BDC9FD1C3A}</a:tableStyleId>
              </a:tblPr>
              <a:tblGrid>
                <a:gridCol w="5078730"/>
                <a:gridCol w="1474470"/>
              </a:tblGrid>
              <a:tr h="822811">
                <a:tc>
                  <a:txBody>
                    <a:bodyPr/>
                    <a:lstStyle/>
                    <a:p>
                      <a:r>
                        <a:rPr lang="en-US" sz="2400" dirty="0" smtClean="0"/>
                        <a:t>Technical Difficulty</a:t>
                      </a:r>
                      <a:endParaRPr lang="en-US" sz="2400" dirty="0"/>
                    </a:p>
                  </a:txBody>
                  <a:tcPr marT="45712" marB="45712"/>
                </a:tc>
                <a:tc>
                  <a:txBody>
                    <a:bodyPr/>
                    <a:lstStyle/>
                    <a:p>
                      <a:r>
                        <a:rPr lang="en-US" sz="2400" dirty="0" smtClean="0"/>
                        <a:t>%</a:t>
                      </a:r>
                      <a:r>
                        <a:rPr lang="en-US" sz="2400" baseline="0" dirty="0" smtClean="0"/>
                        <a:t> of Sessions</a:t>
                      </a:r>
                      <a:endParaRPr lang="en-US" sz="2400" dirty="0"/>
                    </a:p>
                  </a:txBody>
                  <a:tcPr marT="45712" marB="45712"/>
                </a:tc>
              </a:tr>
              <a:tr h="741063">
                <a:tc>
                  <a:txBody>
                    <a:bodyPr/>
                    <a:lstStyle/>
                    <a:p>
                      <a:pPr algn="l" fontAlgn="t"/>
                      <a:r>
                        <a:rPr lang="en-US" sz="2400" u="none" strike="noStrike" dirty="0"/>
                        <a:t>Sound </a:t>
                      </a:r>
                      <a:r>
                        <a:rPr lang="en-US" sz="2400" u="none" strike="noStrike" dirty="0" smtClean="0"/>
                        <a:t>quality</a:t>
                      </a:r>
                      <a:br>
                        <a:rPr lang="en-US" sz="2400" u="none" strike="noStrike" dirty="0" smtClean="0"/>
                      </a:br>
                      <a:r>
                        <a:rPr lang="en-US" sz="2400" i="1" u="none" strike="noStrike" dirty="0" smtClean="0"/>
                        <a:t>(e.g</a:t>
                      </a:r>
                      <a:r>
                        <a:rPr lang="en-US" sz="2400" i="1" u="none" strike="noStrike" dirty="0"/>
                        <a:t>., choppy, soft, echoing, delay)</a:t>
                      </a:r>
                      <a:endParaRPr lang="en-US" sz="2400" b="0" i="1" u="none" strike="noStrike" dirty="0">
                        <a:solidFill>
                          <a:srgbClr val="000000"/>
                        </a:solidFill>
                        <a:latin typeface="Times New Roman"/>
                      </a:endParaRPr>
                    </a:p>
                  </a:txBody>
                  <a:tcPr marL="9525" marR="9525" marT="9523" marB="0"/>
                </a:tc>
                <a:tc>
                  <a:txBody>
                    <a:bodyPr/>
                    <a:lstStyle/>
                    <a:p>
                      <a:pPr algn="r" fontAlgn="t"/>
                      <a:r>
                        <a:rPr lang="en-US" sz="2400" u="none" strike="noStrike" dirty="0"/>
                        <a:t>30%</a:t>
                      </a:r>
                      <a:endParaRPr lang="en-US" sz="2400" b="0" i="0" u="none" strike="noStrike" dirty="0">
                        <a:solidFill>
                          <a:srgbClr val="000000"/>
                        </a:solidFill>
                        <a:latin typeface="Times New Roman"/>
                      </a:endParaRPr>
                    </a:p>
                  </a:txBody>
                  <a:tcPr marL="9525" marR="9525" marT="9523" marB="0"/>
                </a:tc>
              </a:tr>
              <a:tr h="741063">
                <a:tc>
                  <a:txBody>
                    <a:bodyPr/>
                    <a:lstStyle/>
                    <a:p>
                      <a:pPr algn="l" fontAlgn="t"/>
                      <a:r>
                        <a:rPr lang="en-US" sz="2400" u="none" strike="noStrike" dirty="0"/>
                        <a:t>Video </a:t>
                      </a:r>
                      <a:r>
                        <a:rPr lang="en-US" sz="2400" u="none" strike="noStrike" dirty="0" smtClean="0"/>
                        <a:t>quality</a:t>
                      </a:r>
                      <a:br>
                        <a:rPr lang="en-US" sz="2400" u="none" strike="noStrike" dirty="0" smtClean="0"/>
                      </a:br>
                      <a:r>
                        <a:rPr lang="en-US" sz="2400" i="1" u="none" strike="noStrike" dirty="0" smtClean="0"/>
                        <a:t>(e.g</a:t>
                      </a:r>
                      <a:r>
                        <a:rPr lang="en-US" sz="2400" i="1" u="none" strike="noStrike" dirty="0"/>
                        <a:t>., choppy, blurry, freezing, delayed)</a:t>
                      </a:r>
                      <a:endParaRPr lang="en-US" sz="2400" b="0" i="1" u="none" strike="noStrike" dirty="0">
                        <a:solidFill>
                          <a:srgbClr val="000000"/>
                        </a:solidFill>
                        <a:latin typeface="Times New Roman"/>
                      </a:endParaRPr>
                    </a:p>
                  </a:txBody>
                  <a:tcPr marL="9525" marR="9525" marT="9523" marB="0"/>
                </a:tc>
                <a:tc>
                  <a:txBody>
                    <a:bodyPr/>
                    <a:lstStyle/>
                    <a:p>
                      <a:pPr algn="r" fontAlgn="t"/>
                      <a:r>
                        <a:rPr lang="en-US" sz="2400" u="none" strike="noStrike" dirty="0"/>
                        <a:t>27%</a:t>
                      </a:r>
                      <a:endParaRPr lang="en-US" sz="2400" b="0" i="0" u="none" strike="noStrike" dirty="0">
                        <a:solidFill>
                          <a:srgbClr val="000000"/>
                        </a:solidFill>
                        <a:latin typeface="Times New Roman"/>
                      </a:endParaRPr>
                    </a:p>
                  </a:txBody>
                  <a:tcPr marL="9525" marR="9525" marT="9523" marB="0"/>
                </a:tc>
              </a:tr>
              <a:tr h="375217">
                <a:tc>
                  <a:txBody>
                    <a:bodyPr/>
                    <a:lstStyle/>
                    <a:p>
                      <a:pPr algn="l" fontAlgn="t"/>
                      <a:r>
                        <a:rPr lang="en-US" sz="2400" u="none" strike="noStrike" dirty="0"/>
                        <a:t>Dropped or frozen </a:t>
                      </a:r>
                      <a:r>
                        <a:rPr lang="en-US" sz="2400" u="none" strike="noStrike" dirty="0" smtClean="0"/>
                        <a:t>video </a:t>
                      </a:r>
                      <a:r>
                        <a:rPr lang="en-US" sz="2400" u="none" strike="noStrike" dirty="0"/>
                        <a:t>call</a:t>
                      </a:r>
                      <a:endParaRPr lang="en-US" sz="2400" b="0" i="0" u="none" strike="noStrike" dirty="0">
                        <a:solidFill>
                          <a:srgbClr val="000000"/>
                        </a:solidFill>
                        <a:latin typeface="Times New Roman"/>
                      </a:endParaRPr>
                    </a:p>
                  </a:txBody>
                  <a:tcPr marL="9525" marR="9525" marT="9523" marB="0"/>
                </a:tc>
                <a:tc>
                  <a:txBody>
                    <a:bodyPr/>
                    <a:lstStyle/>
                    <a:p>
                      <a:pPr algn="r" fontAlgn="t"/>
                      <a:r>
                        <a:rPr lang="en-US" sz="2400" u="none" strike="noStrike" dirty="0"/>
                        <a:t>6%</a:t>
                      </a:r>
                      <a:endParaRPr lang="en-US" sz="2400" b="0" i="0" u="none" strike="noStrike" dirty="0">
                        <a:solidFill>
                          <a:srgbClr val="000000"/>
                        </a:solidFill>
                        <a:latin typeface="Times New Roman"/>
                      </a:endParaRPr>
                    </a:p>
                  </a:txBody>
                  <a:tcPr marL="9525" marR="9525" marT="9523" marB="0"/>
                </a:tc>
              </a:tr>
              <a:tr h="375217">
                <a:tc>
                  <a:txBody>
                    <a:bodyPr/>
                    <a:lstStyle/>
                    <a:p>
                      <a:pPr algn="l" fontAlgn="t"/>
                      <a:r>
                        <a:rPr lang="en-US" sz="2400" u="none" strike="noStrike" dirty="0"/>
                        <a:t>Unable to see video</a:t>
                      </a:r>
                      <a:endParaRPr lang="en-US" sz="2400" b="0" i="0" u="none" strike="noStrike" dirty="0">
                        <a:solidFill>
                          <a:srgbClr val="000000"/>
                        </a:solidFill>
                        <a:latin typeface="Times New Roman"/>
                      </a:endParaRPr>
                    </a:p>
                  </a:txBody>
                  <a:tcPr marL="9525" marR="9525" marT="9523" marB="0"/>
                </a:tc>
                <a:tc>
                  <a:txBody>
                    <a:bodyPr/>
                    <a:lstStyle/>
                    <a:p>
                      <a:pPr algn="r" fontAlgn="t"/>
                      <a:r>
                        <a:rPr lang="en-US" sz="2400" u="none" strike="noStrike" dirty="0"/>
                        <a:t>5%</a:t>
                      </a:r>
                      <a:endParaRPr lang="en-US" sz="2400" b="0" i="0" u="none" strike="noStrike" dirty="0">
                        <a:solidFill>
                          <a:srgbClr val="000000"/>
                        </a:solidFill>
                        <a:latin typeface="Times New Roman"/>
                      </a:endParaRPr>
                    </a:p>
                  </a:txBody>
                  <a:tcPr marL="9525" marR="9525" marT="9523" marB="0"/>
                </a:tc>
              </a:tr>
              <a:tr h="375217">
                <a:tc>
                  <a:txBody>
                    <a:bodyPr/>
                    <a:lstStyle/>
                    <a:p>
                      <a:pPr algn="l" fontAlgn="t"/>
                      <a:r>
                        <a:rPr lang="en-US" sz="2400" u="none" strike="noStrike" dirty="0"/>
                        <a:t>Unable to hear sound</a:t>
                      </a:r>
                      <a:endParaRPr lang="en-US" sz="2400" b="0" i="0" u="none" strike="noStrike" dirty="0">
                        <a:solidFill>
                          <a:srgbClr val="000000"/>
                        </a:solidFill>
                        <a:latin typeface="Times New Roman"/>
                      </a:endParaRPr>
                    </a:p>
                  </a:txBody>
                  <a:tcPr marL="9525" marR="9525" marT="9523" marB="0"/>
                </a:tc>
                <a:tc>
                  <a:txBody>
                    <a:bodyPr/>
                    <a:lstStyle/>
                    <a:p>
                      <a:pPr algn="r" fontAlgn="t"/>
                      <a:r>
                        <a:rPr lang="en-US" sz="2400" u="none" strike="noStrike" dirty="0"/>
                        <a:t>3%</a:t>
                      </a:r>
                      <a:endParaRPr lang="en-US" sz="2400" b="0" i="0" u="none" strike="noStrike" dirty="0">
                        <a:solidFill>
                          <a:srgbClr val="000000"/>
                        </a:solidFill>
                        <a:latin typeface="Times New Roman"/>
                      </a:endParaRPr>
                    </a:p>
                  </a:txBody>
                  <a:tcPr marL="9525" marR="9525" marT="9523" marB="0"/>
                </a:tc>
              </a:tr>
            </a:tbl>
          </a:graphicData>
        </a:graphic>
      </p:graphicFrame>
      <p:sp>
        <p:nvSpPr>
          <p:cNvPr id="24602" name="Content Placeholder 2"/>
          <p:cNvSpPr>
            <a:spLocks noGrp="1"/>
          </p:cNvSpPr>
          <p:nvPr>
            <p:ph sz="quarter" idx="1"/>
          </p:nvPr>
        </p:nvSpPr>
        <p:spPr>
          <a:xfrm>
            <a:off x="612775" y="5486400"/>
            <a:ext cx="8153400" cy="1371600"/>
          </a:xfrm>
        </p:spPr>
        <p:txBody>
          <a:bodyPr/>
          <a:lstStyle/>
          <a:p>
            <a:pPr eaLnBrk="1" hangingPunct="1">
              <a:lnSpc>
                <a:spcPct val="90000"/>
              </a:lnSpc>
            </a:pPr>
            <a:r>
              <a:rPr lang="en-US" sz="2000">
                <a:latin typeface="Tw Cen MT" charset="0"/>
              </a:rPr>
              <a:t>Technical difficulties not associated with treatment outcome: SPAI (</a:t>
            </a:r>
            <a:r>
              <a:rPr lang="en-US" sz="2000" i="1">
                <a:latin typeface="Tw Cen MT" charset="0"/>
              </a:rPr>
              <a:t>r</a:t>
            </a:r>
            <a:r>
              <a:rPr lang="en-US" sz="2000">
                <a:latin typeface="Tw Cen MT" charset="0"/>
              </a:rPr>
              <a:t>=-.04, </a:t>
            </a:r>
            <a:r>
              <a:rPr lang="en-US" sz="2000" i="1">
                <a:latin typeface="Tw Cen MT" charset="0"/>
              </a:rPr>
              <a:t>p</a:t>
            </a:r>
            <a:r>
              <a:rPr lang="en-US" sz="2000">
                <a:latin typeface="Tw Cen MT" charset="0"/>
              </a:rPr>
              <a:t>=.85), LSAS-Total (</a:t>
            </a:r>
            <a:r>
              <a:rPr lang="en-US" sz="2000" i="1">
                <a:latin typeface="Tw Cen MT" charset="0"/>
              </a:rPr>
              <a:t>r</a:t>
            </a:r>
            <a:r>
              <a:rPr lang="en-US" sz="2000">
                <a:latin typeface="Tw Cen MT" charset="0"/>
              </a:rPr>
              <a:t>=.12, </a:t>
            </a:r>
            <a:r>
              <a:rPr lang="en-US" sz="2000" i="1">
                <a:latin typeface="Tw Cen MT" charset="0"/>
              </a:rPr>
              <a:t>p</a:t>
            </a:r>
            <a:r>
              <a:rPr lang="en-US" sz="2000">
                <a:latin typeface="Tw Cen MT" charset="0"/>
              </a:rPr>
              <a:t>=.58), Brief-FNE (</a:t>
            </a:r>
            <a:r>
              <a:rPr lang="en-US" sz="2000" i="1">
                <a:latin typeface="Tw Cen MT" charset="0"/>
              </a:rPr>
              <a:t>r</a:t>
            </a:r>
            <a:r>
              <a:rPr lang="en-US" sz="2000">
                <a:latin typeface="Tw Cen MT" charset="0"/>
              </a:rPr>
              <a:t>=.18, </a:t>
            </a:r>
            <a:r>
              <a:rPr lang="en-US" sz="2000" i="1">
                <a:latin typeface="Tw Cen MT" charset="0"/>
              </a:rPr>
              <a:t>p</a:t>
            </a:r>
            <a:r>
              <a:rPr lang="en-US" sz="2000">
                <a:latin typeface="Tw Cen MT" charset="0"/>
              </a:rPr>
              <a:t>=.39)</a:t>
            </a:r>
          </a:p>
          <a:p>
            <a:pPr eaLnBrk="1" hangingPunct="1"/>
            <a:endParaRPr lang="en-US" sz="2400">
              <a:latin typeface="Tw Cen MT" charset="0"/>
            </a:endParaRPr>
          </a:p>
        </p:txBody>
      </p:sp>
    </p:spTree>
    <p:extLst>
      <p:ext uri="{BB962C8B-B14F-4D97-AF65-F5344CB8AC3E}">
        <p14:creationId xmlns:p14="http://schemas.microsoft.com/office/powerpoint/2010/main" val="1894875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pPr eaLnBrk="1" hangingPunct="1"/>
            <a:r>
              <a:rPr lang="en-US" dirty="0">
                <a:solidFill>
                  <a:srgbClr val="0000BA"/>
                </a:solidFill>
                <a:latin typeface="Tw Cen MT" charset="0"/>
              </a:rPr>
              <a:t>Results: Feasibility/Acceptability</a:t>
            </a:r>
          </a:p>
        </p:txBody>
      </p:sp>
      <p:sp>
        <p:nvSpPr>
          <p:cNvPr id="25603" name="Content Placeholder 2"/>
          <p:cNvSpPr>
            <a:spLocks noGrp="1"/>
          </p:cNvSpPr>
          <p:nvPr>
            <p:ph sz="quarter" idx="1"/>
          </p:nvPr>
        </p:nvSpPr>
        <p:spPr>
          <a:xfrm>
            <a:off x="609600" y="5791200"/>
            <a:ext cx="8153400" cy="1066800"/>
          </a:xfrm>
        </p:spPr>
        <p:txBody>
          <a:bodyPr/>
          <a:lstStyle/>
          <a:p>
            <a:pPr eaLnBrk="1" hangingPunct="1">
              <a:lnSpc>
                <a:spcPct val="90000"/>
              </a:lnSpc>
            </a:pPr>
            <a:r>
              <a:rPr lang="en-US" sz="2400">
                <a:latin typeface="Tw Cen MT" charset="0"/>
              </a:rPr>
              <a:t>Early sessions (first 10%) had greater technical difficulties,</a:t>
            </a:r>
            <a:br>
              <a:rPr lang="en-US" sz="2400">
                <a:latin typeface="Tw Cen MT" charset="0"/>
              </a:rPr>
            </a:br>
            <a:r>
              <a:rPr lang="en-US" sz="2400" i="1">
                <a:latin typeface="Tw Cen MT" charset="0"/>
              </a:rPr>
              <a:t>X</a:t>
            </a:r>
            <a:r>
              <a:rPr lang="en-US" sz="2400" i="1" baseline="30000">
                <a:latin typeface="Tw Cen MT" charset="0"/>
              </a:rPr>
              <a:t>2</a:t>
            </a:r>
            <a:r>
              <a:rPr lang="en-US" sz="2400" i="1">
                <a:latin typeface="Tw Cen MT" charset="0"/>
              </a:rPr>
              <a:t> </a:t>
            </a:r>
            <a:r>
              <a:rPr lang="en-US" sz="2400">
                <a:latin typeface="Tw Cen MT" charset="0"/>
              </a:rPr>
              <a:t>(1, N = 263) = 3.39, </a:t>
            </a:r>
            <a:r>
              <a:rPr lang="en-US" sz="2400" i="1">
                <a:latin typeface="Tw Cen MT" charset="0"/>
              </a:rPr>
              <a:t>p </a:t>
            </a:r>
            <a:r>
              <a:rPr lang="en-US" sz="2400">
                <a:latin typeface="Tw Cen MT" charset="0"/>
              </a:rPr>
              <a:t>=.065.</a:t>
            </a:r>
          </a:p>
        </p:txBody>
      </p:sp>
      <p:sp>
        <p:nvSpPr>
          <p:cNvPr id="25604" name="TextBox 6"/>
          <p:cNvSpPr txBox="1">
            <a:spLocks noChangeArrowheads="1"/>
          </p:cNvSpPr>
          <p:nvPr/>
        </p:nvSpPr>
        <p:spPr bwMode="auto">
          <a:xfrm>
            <a:off x="8610600" y="5334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b="1"/>
              <a:t>1%</a:t>
            </a:r>
          </a:p>
        </p:txBody>
      </p:sp>
      <p:cxnSp>
        <p:nvCxnSpPr>
          <p:cNvPr id="15" name="Straight Connector 14"/>
          <p:cNvCxnSpPr/>
          <p:nvPr/>
        </p:nvCxnSpPr>
        <p:spPr>
          <a:xfrm>
            <a:off x="8839200" y="5029200"/>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763000" y="5029200"/>
            <a:ext cx="7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p:nvPr/>
        </p:nvGraphicFramePr>
        <p:xfrm>
          <a:off x="228600" y="1371600"/>
          <a:ext cx="86868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1826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pPr eaLnBrk="1" hangingPunct="1"/>
            <a:r>
              <a:rPr lang="en-US" b="1" dirty="0">
                <a:solidFill>
                  <a:srgbClr val="0000BA"/>
                </a:solidFill>
                <a:latin typeface="Tw Cen MT" charset="0"/>
              </a:rPr>
              <a:t>Results: Feasibility/Acceptability</a:t>
            </a:r>
          </a:p>
        </p:txBody>
      </p:sp>
      <p:sp>
        <p:nvSpPr>
          <p:cNvPr id="26627" name="Content Placeholder 2"/>
          <p:cNvSpPr>
            <a:spLocks noGrp="1"/>
          </p:cNvSpPr>
          <p:nvPr>
            <p:ph sz="quarter" idx="1"/>
          </p:nvPr>
        </p:nvSpPr>
        <p:spPr>
          <a:xfrm>
            <a:off x="612775" y="1524000"/>
            <a:ext cx="5407025" cy="4953000"/>
          </a:xfrm>
        </p:spPr>
        <p:txBody>
          <a:bodyPr>
            <a:normAutofit lnSpcReduction="10000"/>
          </a:bodyPr>
          <a:lstStyle/>
          <a:p>
            <a:pPr eaLnBrk="1" hangingPunct="1"/>
            <a:r>
              <a:rPr lang="en-US" sz="3200" b="1" dirty="0">
                <a:latin typeface="Tw Cen MT" charset="0"/>
              </a:rPr>
              <a:t>Convenience</a:t>
            </a:r>
            <a:r>
              <a:rPr lang="en-US" sz="2800" dirty="0">
                <a:latin typeface="Tw Cen MT" charset="0"/>
              </a:rPr>
              <a:t/>
            </a:r>
            <a:br>
              <a:rPr lang="en-US" sz="2800" dirty="0">
                <a:latin typeface="Tw Cen MT" charset="0"/>
              </a:rPr>
            </a:br>
            <a:endParaRPr lang="en-US" sz="2800" dirty="0">
              <a:latin typeface="Tw Cen MT" charset="0"/>
            </a:endParaRPr>
          </a:p>
          <a:p>
            <a:pPr lvl="1" eaLnBrk="1" hangingPunct="1"/>
            <a:r>
              <a:rPr lang="en-US" sz="2800" i="1" dirty="0">
                <a:latin typeface="Tw Cen MT" charset="0"/>
              </a:rPr>
              <a:t>"It was convenient as I was able to meet with my therapist whether I was at home or on the road.</a:t>
            </a:r>
            <a:r>
              <a:rPr lang="ja-JP" altLang="en-US" sz="2800" i="1" dirty="0">
                <a:latin typeface="Tw Cen MT" charset="0"/>
              </a:rPr>
              <a:t>”</a:t>
            </a:r>
            <a:r>
              <a:rPr lang="en-US" sz="2800" dirty="0">
                <a:latin typeface="Tw Cen MT" charset="0"/>
              </a:rPr>
              <a:t/>
            </a:r>
            <a:br>
              <a:rPr lang="en-US" sz="2800" dirty="0">
                <a:latin typeface="Tw Cen MT" charset="0"/>
              </a:rPr>
            </a:br>
            <a:endParaRPr lang="en-US" sz="2800" dirty="0">
              <a:latin typeface="Tw Cen MT" charset="0"/>
            </a:endParaRPr>
          </a:p>
          <a:p>
            <a:pPr lvl="1" eaLnBrk="1" hangingPunct="1"/>
            <a:r>
              <a:rPr lang="en-US" sz="2800" b="1" i="1" dirty="0">
                <a:latin typeface="Tw Cen MT" charset="0"/>
              </a:rPr>
              <a:t>"</a:t>
            </a:r>
            <a:r>
              <a:rPr lang="en-US" sz="2800" i="1" dirty="0">
                <a:latin typeface="Tw Cen MT" charset="0"/>
              </a:rPr>
              <a:t>I am a full time mother, so getting to stay in the comfort of my own home was extremely beneficial."</a:t>
            </a:r>
          </a:p>
        </p:txBody>
      </p:sp>
      <p:pic>
        <p:nvPicPr>
          <p:cNvPr id="26628" name="Picture 7" descr="http://www.chicagocarless.com/wp-content/uploads/no-cars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724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https://encrypted-tbn1.gstatic.com/images?q=tbn:ANd9GcSHxKdTZcH3ndhgbhNLylWe4758N4LVOLqh9wx2gWQrT_da3bg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863" y="2209800"/>
            <a:ext cx="267176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180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pPr eaLnBrk="1" hangingPunct="1"/>
            <a:r>
              <a:rPr lang="en-US" b="1" dirty="0">
                <a:solidFill>
                  <a:srgbClr val="0000BA"/>
                </a:solidFill>
                <a:latin typeface="Tw Cen MT" charset="0"/>
              </a:rPr>
              <a:t>Results: Feasibility/Acceptability</a:t>
            </a:r>
          </a:p>
        </p:txBody>
      </p:sp>
      <p:sp>
        <p:nvSpPr>
          <p:cNvPr id="27651" name="Content Placeholder 2"/>
          <p:cNvSpPr>
            <a:spLocks noGrp="1"/>
          </p:cNvSpPr>
          <p:nvPr>
            <p:ph sz="quarter" idx="1"/>
          </p:nvPr>
        </p:nvSpPr>
        <p:spPr>
          <a:xfrm>
            <a:off x="609600" y="1524000"/>
            <a:ext cx="5178425" cy="4953000"/>
          </a:xfrm>
        </p:spPr>
        <p:txBody>
          <a:bodyPr/>
          <a:lstStyle/>
          <a:p>
            <a:pPr eaLnBrk="1" hangingPunct="1"/>
            <a:r>
              <a:rPr lang="en-US" sz="3200" b="1" dirty="0">
                <a:latin typeface="Tw Cen MT" charset="0"/>
              </a:rPr>
              <a:t>Ease of communication</a:t>
            </a:r>
            <a:r>
              <a:rPr lang="en-US" sz="2400" dirty="0">
                <a:latin typeface="Tw Cen MT" charset="0"/>
              </a:rPr>
              <a:t/>
            </a:r>
            <a:br>
              <a:rPr lang="en-US" sz="2400" dirty="0">
                <a:latin typeface="Tw Cen MT" charset="0"/>
              </a:rPr>
            </a:br>
            <a:endParaRPr lang="en-US" sz="2400" dirty="0">
              <a:latin typeface="Tw Cen MT" charset="0"/>
            </a:endParaRPr>
          </a:p>
          <a:p>
            <a:pPr lvl="1" eaLnBrk="1" hangingPunct="1"/>
            <a:r>
              <a:rPr lang="ja-JP" altLang="en-US" i="1" dirty="0">
                <a:latin typeface="Tw Cen MT" charset="0"/>
              </a:rPr>
              <a:t>“</a:t>
            </a:r>
            <a:r>
              <a:rPr lang="en-US" sz="2500" i="1" dirty="0">
                <a:latin typeface="Tw Cen MT" charset="0"/>
              </a:rPr>
              <a:t>With the exception of one week where we had connectivity issues, it was fairly easy to communicate through Skype.  I feel like it was just as effective as meeting in person would have been.</a:t>
            </a:r>
            <a:r>
              <a:rPr lang="ja-JP" altLang="en-US" sz="2500" i="1" dirty="0">
                <a:latin typeface="Tw Cen MT" charset="0"/>
              </a:rPr>
              <a:t>”</a:t>
            </a:r>
            <a:r>
              <a:rPr lang="en-US" sz="2500" i="1" dirty="0">
                <a:latin typeface="Tw Cen MT" charset="0"/>
              </a:rPr>
              <a:t/>
            </a:r>
            <a:br>
              <a:rPr lang="en-US" sz="2500" i="1" dirty="0">
                <a:latin typeface="Tw Cen MT" charset="0"/>
              </a:rPr>
            </a:br>
            <a:endParaRPr lang="en-US" sz="2500" i="1" dirty="0">
              <a:latin typeface="Tw Cen MT" charset="0"/>
            </a:endParaRPr>
          </a:p>
          <a:p>
            <a:pPr lvl="1" eaLnBrk="1" hangingPunct="1"/>
            <a:r>
              <a:rPr lang="en-US" sz="2500" i="1" dirty="0">
                <a:latin typeface="Tw Cen MT" charset="0"/>
              </a:rPr>
              <a:t>"Somewhat awkward at first, but it felt more natural before long."</a:t>
            </a:r>
          </a:p>
          <a:p>
            <a:pPr eaLnBrk="1" hangingPunct="1"/>
            <a:endParaRPr lang="en-US" sz="2500" dirty="0">
              <a:latin typeface="Tw Cen MT" charset="0"/>
            </a:endParaRPr>
          </a:p>
        </p:txBody>
      </p:sp>
      <p:pic>
        <p:nvPicPr>
          <p:cNvPr id="27652" name="Picture 9" descr="https://encrypted-tbn2.gstatic.com/images?q=tbn:ANd9GcQ53_hqq6jFEEZljGON7nQ5-9TmFws3o7vh_8k1DF6DTsD-Z8m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0"/>
            <a:ext cx="2190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970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US" b="1" dirty="0">
                <a:solidFill>
                  <a:srgbClr val="0000BA"/>
                </a:solidFill>
                <a:latin typeface="Tw Cen MT" charset="0"/>
              </a:rPr>
              <a:t>Results: Feasibility/Acceptability</a:t>
            </a:r>
          </a:p>
        </p:txBody>
      </p:sp>
      <p:sp>
        <p:nvSpPr>
          <p:cNvPr id="28675" name="Content Placeholder 2"/>
          <p:cNvSpPr>
            <a:spLocks noGrp="1"/>
          </p:cNvSpPr>
          <p:nvPr>
            <p:ph sz="quarter" idx="1"/>
          </p:nvPr>
        </p:nvSpPr>
        <p:spPr>
          <a:xfrm>
            <a:off x="612775" y="1600200"/>
            <a:ext cx="5864225" cy="4495800"/>
          </a:xfrm>
        </p:spPr>
        <p:txBody>
          <a:bodyPr/>
          <a:lstStyle/>
          <a:p>
            <a:pPr eaLnBrk="1" hangingPunct="1"/>
            <a:r>
              <a:rPr lang="en-US" sz="3600" b="1" dirty="0">
                <a:latin typeface="Tw Cen MT" charset="0"/>
              </a:rPr>
              <a:t>Technical Difficulties</a:t>
            </a:r>
            <a:r>
              <a:rPr lang="en-US" sz="3600" dirty="0">
                <a:latin typeface="Tw Cen MT" charset="0"/>
              </a:rPr>
              <a:t/>
            </a:r>
            <a:br>
              <a:rPr lang="en-US" sz="3600" dirty="0">
                <a:latin typeface="Tw Cen MT" charset="0"/>
              </a:rPr>
            </a:br>
            <a:endParaRPr lang="en-US" sz="3600" dirty="0">
              <a:latin typeface="Tw Cen MT" charset="0"/>
            </a:endParaRPr>
          </a:p>
          <a:p>
            <a:pPr lvl="1" eaLnBrk="1" hangingPunct="1"/>
            <a:r>
              <a:rPr lang="en-US" sz="3200" i="1" dirty="0">
                <a:latin typeface="Tw Cen MT" charset="0"/>
              </a:rPr>
              <a:t>"Very easy to connect, video and voice quality were usually great.</a:t>
            </a:r>
            <a:r>
              <a:rPr lang="ja-JP" altLang="en-US" sz="3200" i="1" dirty="0">
                <a:latin typeface="Tw Cen MT" charset="0"/>
              </a:rPr>
              <a:t>”</a:t>
            </a:r>
            <a:r>
              <a:rPr lang="en-US" sz="3200" i="1" dirty="0">
                <a:latin typeface="Tw Cen MT" charset="0"/>
              </a:rPr>
              <a:t/>
            </a:r>
            <a:br>
              <a:rPr lang="en-US" sz="3200" i="1" dirty="0">
                <a:latin typeface="Tw Cen MT" charset="0"/>
              </a:rPr>
            </a:br>
            <a:endParaRPr lang="en-US" sz="3200" i="1" dirty="0">
              <a:latin typeface="Tw Cen MT" charset="0"/>
            </a:endParaRPr>
          </a:p>
          <a:p>
            <a:pPr lvl="1" eaLnBrk="1" hangingPunct="1"/>
            <a:r>
              <a:rPr lang="en-US" sz="3200" i="1" dirty="0">
                <a:latin typeface="Tw Cen MT" charset="0"/>
              </a:rPr>
              <a:t>"Sometimes I had some connection issues."</a:t>
            </a:r>
          </a:p>
          <a:p>
            <a:pPr eaLnBrk="1" hangingPunct="1"/>
            <a:endParaRPr lang="en-US" dirty="0">
              <a:latin typeface="Tw Cen MT" charset="0"/>
            </a:endParaRPr>
          </a:p>
        </p:txBody>
      </p:sp>
      <p:pic>
        <p:nvPicPr>
          <p:cNvPr id="28676" name="Picture 5" descr="https://encrypted-tbn2.gstatic.com/images?q=tbn:ANd9GcQrg263hTBVWOob6jcnIGRj5hdPqvU9tdMwWTBKRhKARSyMUKy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113" y="4800600"/>
            <a:ext cx="14811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https://encrypted-tbn0.gstatic.com/images?q=tbn:ANd9GcRzp9w9kmjD8suoushuuw9b5vhqboDRItnecGFMVcXIFDTyAyT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2209800"/>
            <a:ext cx="18097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227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r>
              <a:rPr lang="en-US" b="1" dirty="0">
                <a:solidFill>
                  <a:srgbClr val="0000BA"/>
                </a:solidFill>
                <a:latin typeface="Tw Cen MT" charset="0"/>
              </a:rPr>
              <a:t>Results: Treatment Outcome</a:t>
            </a:r>
          </a:p>
        </p:txBody>
      </p:sp>
      <p:graphicFrame>
        <p:nvGraphicFramePr>
          <p:cNvPr id="148498" name="Group 1042"/>
          <p:cNvGraphicFramePr>
            <a:graphicFrameLocks noGrp="1"/>
          </p:cNvGraphicFramePr>
          <p:nvPr>
            <p:ph type="tbl" idx="1"/>
          </p:nvPr>
        </p:nvGraphicFramePr>
        <p:xfrm>
          <a:off x="457200" y="1676400"/>
          <a:ext cx="8229600" cy="4130358"/>
        </p:xfrm>
        <a:graphic>
          <a:graphicData uri="http://schemas.openxmlformats.org/drawingml/2006/table">
            <a:tbl>
              <a:tblPr/>
              <a:tblGrid>
                <a:gridCol w="1889125"/>
                <a:gridCol w="1158875"/>
                <a:gridCol w="1066800"/>
                <a:gridCol w="1295400"/>
                <a:gridCol w="990600"/>
                <a:gridCol w="762000"/>
                <a:gridCol w="1066800"/>
              </a:tblGrid>
              <a:tr h="960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000" b="1" i="0" u="none" strike="noStrike" cap="none" normalizeH="0" baseline="0">
                        <a:ln>
                          <a:noFill/>
                        </a:ln>
                        <a:solidFill>
                          <a:schemeClr val="bg2"/>
                        </a:solidFill>
                        <a:effectLst/>
                        <a:latin typeface="Arial" charset="0"/>
                        <a:ea typeface="ＭＳ Ｐゴシック" charset="0"/>
                      </a:endParaRPr>
                    </a:p>
                  </a:txBody>
                  <a:tcPr anchor="b" horzOverflow="overflow">
                    <a:lnL w="12700" cap="flat" cmpd="sng" algn="ctr">
                      <a:solidFill>
                        <a:srgbClr val="7BA79D"/>
                      </a:solidFill>
                      <a:prstDash val="solid"/>
                      <a:round/>
                      <a:headEnd type="none" w="med" len="med"/>
                      <a:tailEnd type="none" w="med" len="med"/>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Pre-tx Mean</a:t>
                      </a:r>
                      <a:endParaRPr kumimoji="0" lang="en-US" sz="2000" b="1"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Post-tx Mean</a:t>
                      </a:r>
                      <a:endParaRPr kumimoji="0" lang="en-US" sz="2000" b="1"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3-month FU mean</a:t>
                      </a:r>
                      <a:endParaRPr kumimoji="0" lang="en-US" sz="2000" b="1" i="0" u="none" strike="noStrike" cap="none" normalizeH="0" baseline="0">
                        <a:ln>
                          <a:noFill/>
                        </a:ln>
                        <a:solidFill>
                          <a:schemeClr val="bg2"/>
                        </a:solidFill>
                        <a:effectLst/>
                        <a:latin typeface="Arial" charset="0"/>
                        <a:ea typeface="ＭＳ Ｐゴシック"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F</a:t>
                      </a:r>
                      <a:endParaRPr kumimoji="0" lang="en-US" sz="2000" b="1" i="0" u="none" strike="noStrike" cap="none" normalizeH="0" baseline="0">
                        <a:ln>
                          <a:noFill/>
                        </a:ln>
                        <a:solidFill>
                          <a:schemeClr val="bg2"/>
                        </a:solidFill>
                        <a:effectLst/>
                        <a:latin typeface="Arial" charset="0"/>
                        <a:ea typeface="ＭＳ Ｐゴシック"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p</a:t>
                      </a:r>
                      <a:endParaRPr kumimoji="0" lang="en-US" sz="2000" b="1"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Effect size </a:t>
                      </a:r>
                      <a:r>
                        <a:rPr kumimoji="0" lang="en-US" sz="1200" b="0" i="0" u="none" strike="noStrike" cap="none" normalizeH="0" baseline="0">
                          <a:ln>
                            <a:noFill/>
                          </a:ln>
                          <a:solidFill>
                            <a:srgbClr val="000000"/>
                          </a:solidFill>
                          <a:effectLst/>
                          <a:latin typeface="Tw Cen MT" charset="0"/>
                          <a:ea typeface="ＭＳ Ｐゴシック" charset="0"/>
                        </a:rPr>
                        <a:t>(Cohen</a:t>
                      </a:r>
                      <a:r>
                        <a:rPr kumimoji="0" lang="ja-JP" altLang="en-US" sz="1200" b="0" i="0" u="none" strike="noStrike" cap="none" normalizeH="0" baseline="0">
                          <a:ln>
                            <a:noFill/>
                          </a:ln>
                          <a:solidFill>
                            <a:srgbClr val="000000"/>
                          </a:solidFill>
                          <a:effectLst/>
                          <a:latin typeface="Tw Cen MT" charset="0"/>
                          <a:ea typeface="ＭＳ Ｐゴシック" charset="0"/>
                        </a:rPr>
                        <a:t>’</a:t>
                      </a:r>
                      <a:r>
                        <a:rPr kumimoji="0" lang="en-US" sz="1200" b="0" i="0" u="none" strike="noStrike" cap="none" normalizeH="0" baseline="0">
                          <a:ln>
                            <a:noFill/>
                          </a:ln>
                          <a:solidFill>
                            <a:srgbClr val="000000"/>
                          </a:solidFill>
                          <a:effectLst/>
                          <a:latin typeface="Tw Cen MT" charset="0"/>
                          <a:ea typeface="ＭＳ Ｐゴシック" charset="0"/>
                        </a:rPr>
                        <a:t>s d)</a:t>
                      </a:r>
                      <a:endParaRPr kumimoji="0" lang="en-US" sz="1200" b="1" i="1"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w="12700" cap="flat" cmpd="sng" algn="ctr">
                      <a:solidFill>
                        <a:srgbClr val="7BA79D"/>
                      </a:solidFill>
                      <a:prstDash val="solid"/>
                      <a:round/>
                      <a:headEnd type="none" w="med" len="med"/>
                      <a:tailEnd type="none" w="med" len="med"/>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SPAI-SP</a:t>
                      </a:r>
                      <a:endParaRPr kumimoji="0" lang="en-US" sz="2000" b="0" i="0" u="none" strike="noStrike" cap="none" normalizeH="0" baseline="0">
                        <a:ln>
                          <a:noFill/>
                        </a:ln>
                        <a:solidFill>
                          <a:schemeClr val="bg2"/>
                        </a:solidFill>
                        <a:effectLst/>
                        <a:latin typeface="Arial" charset="0"/>
                        <a:ea typeface="ＭＳ Ｐゴシック" charset="0"/>
                      </a:endParaRPr>
                    </a:p>
                  </a:txBody>
                  <a:tcPr anchor="b" horzOverflow="overflow">
                    <a:lnL w="12700" cap="flat" cmpd="sng" algn="ctr">
                      <a:solidFill>
                        <a:srgbClr val="7BA79D"/>
                      </a:solidFill>
                      <a:prstDash val="solid"/>
                      <a:round/>
                      <a:headEnd type="none" w="med" len="med"/>
                      <a:tailEnd type="none" w="med" len="med"/>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138.57</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89.07</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84.06</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19.59</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&lt;.01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2.10</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w="12700" cap="flat" cmpd="sng" algn="ctr">
                      <a:solidFill>
                        <a:srgbClr val="7BA79D"/>
                      </a:solidFill>
                      <a:prstDash val="solid"/>
                      <a:round/>
                      <a:headEnd type="none" w="med" len="med"/>
                      <a:tailEnd type="none" w="med" len="med"/>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LSAS-Fear</a:t>
                      </a:r>
                      <a:endParaRPr kumimoji="0" lang="en-US" sz="2000" b="0" i="0" u="none" strike="noStrike" cap="none" normalizeH="0" baseline="0">
                        <a:ln>
                          <a:noFill/>
                        </a:ln>
                        <a:solidFill>
                          <a:schemeClr val="bg2"/>
                        </a:solidFill>
                        <a:effectLst/>
                        <a:latin typeface="Arial" charset="0"/>
                        <a:ea typeface="ＭＳ Ｐゴシック" charset="0"/>
                      </a:endParaRPr>
                    </a:p>
                  </a:txBody>
                  <a:tcPr anchor="b" horzOverflow="overflow">
                    <a:lnL w="12700" cap="flat" cmpd="sng" algn="ctr">
                      <a:solidFill>
                        <a:srgbClr val="7BA79D"/>
                      </a:solidFill>
                      <a:prstDash val="solid"/>
                      <a:round/>
                      <a:headEnd type="none" w="med" len="med"/>
                      <a:tailEnd type="none" w="med" len="med"/>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42.17</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27.92</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27.79</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17.81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&lt;.01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1.35</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w="12700" cap="flat" cmpd="sng" algn="ctr">
                      <a:solidFill>
                        <a:srgbClr val="7BA79D"/>
                      </a:solidFill>
                      <a:prstDash val="solid"/>
                      <a:round/>
                      <a:headEnd type="none" w="med" len="med"/>
                      <a:tailEnd type="none" w="med" len="med"/>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LSAS-Avoidance</a:t>
                      </a:r>
                      <a:endParaRPr kumimoji="0" lang="en-US" sz="2000" b="0" i="0" u="none" strike="noStrike" cap="none" normalizeH="0" baseline="0">
                        <a:ln>
                          <a:noFill/>
                        </a:ln>
                        <a:solidFill>
                          <a:schemeClr val="bg2"/>
                        </a:solidFill>
                        <a:effectLst/>
                        <a:latin typeface="Arial" charset="0"/>
                        <a:ea typeface="ＭＳ Ｐゴシック" charset="0"/>
                      </a:endParaRPr>
                    </a:p>
                  </a:txBody>
                  <a:tcPr anchor="b" horzOverflow="overflow">
                    <a:lnL w="12700" cap="flat" cmpd="sng" algn="ctr">
                      <a:solidFill>
                        <a:srgbClr val="7BA79D"/>
                      </a:solidFill>
                      <a:prstDash val="solid"/>
                      <a:round/>
                      <a:headEnd type="none" w="med" len="med"/>
                      <a:tailEnd type="none" w="med" len="med"/>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38.25</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19.79</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22.33</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14.25</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&lt;.01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1.20</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w="12700" cap="flat" cmpd="sng" algn="ctr">
                      <a:solidFill>
                        <a:srgbClr val="7BA79D"/>
                      </a:solidFill>
                      <a:prstDash val="solid"/>
                      <a:round/>
                      <a:headEnd type="none" w="med" len="med"/>
                      <a:tailEnd type="none" w="med" len="med"/>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Brief-FNE</a:t>
                      </a:r>
                      <a:endParaRPr kumimoji="0" lang="en-US" sz="2000" b="0" i="0" u="none" strike="noStrike" cap="none" normalizeH="0" baseline="0">
                        <a:ln>
                          <a:noFill/>
                        </a:ln>
                        <a:solidFill>
                          <a:schemeClr val="bg2"/>
                        </a:solidFill>
                        <a:effectLst/>
                        <a:latin typeface="Arial" charset="0"/>
                        <a:ea typeface="ＭＳ Ｐゴシック" charset="0"/>
                      </a:endParaRPr>
                    </a:p>
                  </a:txBody>
                  <a:tcPr anchor="b" horzOverflow="overflow">
                    <a:lnL w="12700" cap="flat" cmpd="sng" algn="ctr">
                      <a:solidFill>
                        <a:srgbClr val="7BA79D"/>
                      </a:solidFill>
                      <a:prstDash val="solid"/>
                      <a:round/>
                      <a:headEnd type="none" w="med" len="med"/>
                      <a:tailEnd type="none" w="med" len="med"/>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50.21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39.13</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37.50</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16.27</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&lt;.01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1.41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w="12700" cap="flat" cmpd="sng" algn="ctr">
                      <a:solidFill>
                        <a:srgbClr val="7BA79D"/>
                      </a:solidFill>
                      <a:prstDash val="solid"/>
                      <a:round/>
                      <a:headEnd type="none" w="med" len="med"/>
                      <a:tailEnd type="none" w="med" len="med"/>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BDI</a:t>
                      </a:r>
                      <a:endParaRPr kumimoji="0" lang="en-US" sz="2000" b="0" i="0" u="none" strike="noStrike" cap="none" normalizeH="0" baseline="0">
                        <a:ln>
                          <a:noFill/>
                        </a:ln>
                        <a:solidFill>
                          <a:schemeClr val="bg2"/>
                        </a:solidFill>
                        <a:effectLst/>
                        <a:latin typeface="Arial" charset="0"/>
                        <a:ea typeface="ＭＳ Ｐゴシック" charset="0"/>
                      </a:endParaRPr>
                    </a:p>
                  </a:txBody>
                  <a:tcPr anchor="b" horzOverflow="overflow">
                    <a:lnL w="12700" cap="flat" cmpd="sng" algn="ctr">
                      <a:solidFill>
                        <a:srgbClr val="7BA79D"/>
                      </a:solidFill>
                      <a:prstDash val="solid"/>
                      <a:round/>
                      <a:headEnd type="none" w="med" len="med"/>
                      <a:tailEnd type="none" w="med" len="med"/>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15.92</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6.13</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5.63</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6.77</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&lt;.01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0.91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w="12700" cap="flat" cmpd="sng" algn="ctr">
                      <a:solidFill>
                        <a:srgbClr val="7BA79D"/>
                      </a:solidFill>
                      <a:prstDash val="solid"/>
                      <a:round/>
                      <a:headEnd type="none" w="med" len="med"/>
                      <a:tailEnd type="none" w="med" len="med"/>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SDS-Total</a:t>
                      </a:r>
                      <a:endParaRPr kumimoji="0" lang="en-US" sz="2000" b="0" i="0" u="none" strike="noStrike" cap="none" normalizeH="0" baseline="0">
                        <a:ln>
                          <a:noFill/>
                        </a:ln>
                        <a:solidFill>
                          <a:schemeClr val="bg2"/>
                        </a:solidFill>
                        <a:effectLst/>
                        <a:latin typeface="Arial" charset="0"/>
                        <a:ea typeface="ＭＳ Ｐゴシック" charset="0"/>
                      </a:endParaRPr>
                    </a:p>
                  </a:txBody>
                  <a:tcPr anchor="b" horzOverflow="overflow">
                    <a:lnL w="12700" cap="flat" cmpd="sng" algn="ctr">
                      <a:solidFill>
                        <a:srgbClr val="7BA79D"/>
                      </a:solidFill>
                      <a:prstDash val="solid"/>
                      <a:round/>
                      <a:headEnd type="none" w="med" len="med"/>
                      <a:tailEnd type="none" w="med" len="med"/>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21.71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9.38</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9.21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14.76</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&lt;.01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2.35</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w="12700" cap="flat" cmpd="sng" algn="ctr">
                      <a:solidFill>
                        <a:srgbClr val="7BA79D"/>
                      </a:solidFill>
                      <a:prstDash val="solid"/>
                      <a:round/>
                      <a:headEnd type="none" w="med" len="med"/>
                      <a:tailEnd type="none" w="med" len="med"/>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QOLI</a:t>
                      </a:r>
                      <a:endParaRPr kumimoji="0" lang="en-US" sz="2000" b="0" i="0" u="none" strike="noStrike" cap="none" normalizeH="0" baseline="0">
                        <a:ln>
                          <a:noFill/>
                        </a:ln>
                        <a:solidFill>
                          <a:schemeClr val="bg2"/>
                        </a:solidFill>
                        <a:effectLst/>
                        <a:latin typeface="Arial" charset="0"/>
                        <a:ea typeface="ＭＳ Ｐゴシック" charset="0"/>
                      </a:endParaRPr>
                    </a:p>
                  </a:txBody>
                  <a:tcPr anchor="b" horzOverflow="overflow">
                    <a:lnL w="12700" cap="flat" cmpd="sng" algn="ctr">
                      <a:solidFill>
                        <a:srgbClr val="7BA79D"/>
                      </a:solidFill>
                      <a:prstDash val="solid"/>
                      <a:round/>
                      <a:headEnd type="none" w="med" len="med"/>
                      <a:tailEnd type="none" w="med" len="med"/>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-0.09</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0.96</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0.99</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3.02</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.05</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0.55</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w="12700" cap="flat" cmpd="sng" algn="ctr">
                      <a:solidFill>
                        <a:srgbClr val="7BA79D"/>
                      </a:solidFill>
                      <a:prstDash val="solid"/>
                      <a:round/>
                      <a:headEnd type="none" w="med" len="med"/>
                      <a:tailEnd type="none" w="med" len="med"/>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AAQ-II</a:t>
                      </a:r>
                      <a:endParaRPr kumimoji="0" lang="en-US" sz="2000" b="0" i="0" u="none" strike="noStrike" cap="none" normalizeH="0" baseline="0">
                        <a:ln>
                          <a:noFill/>
                        </a:ln>
                        <a:solidFill>
                          <a:schemeClr val="bg2"/>
                        </a:solidFill>
                        <a:effectLst/>
                        <a:latin typeface="Arial" charset="0"/>
                        <a:ea typeface="ＭＳ Ｐゴシック" charset="0"/>
                      </a:endParaRPr>
                    </a:p>
                  </a:txBody>
                  <a:tcPr anchor="b" horzOverflow="overflow">
                    <a:lnL w="12700" cap="flat" cmpd="sng" algn="ctr">
                      <a:solidFill>
                        <a:srgbClr val="7BA79D"/>
                      </a:solidFill>
                      <a:prstDash val="solid"/>
                      <a:round/>
                      <a:headEnd type="none" w="med" len="med"/>
                      <a:tailEnd type="none" w="med" len="med"/>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29.50</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23.42</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20.13</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7.26</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&lt;.01</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a:noFill/>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w Cen MT" charset="0"/>
                          <a:ea typeface="ＭＳ Ｐゴシック" charset="0"/>
                        </a:rPr>
                        <a:t>0.87</a:t>
                      </a:r>
                      <a:endParaRPr kumimoji="0" lang="en-US" sz="2000" b="0" i="0" u="none" strike="noStrike" cap="none" normalizeH="0" baseline="0">
                        <a:ln>
                          <a:noFill/>
                        </a:ln>
                        <a:solidFill>
                          <a:schemeClr val="bg2"/>
                        </a:solidFill>
                        <a:effectLst/>
                        <a:latin typeface="Arial" charset="0"/>
                        <a:ea typeface="Times New Roman" charset="0"/>
                        <a:cs typeface="Arial" charset="0"/>
                      </a:endParaRPr>
                    </a:p>
                  </a:txBody>
                  <a:tcPr anchor="b" horzOverflow="overflow">
                    <a:lnL>
                      <a:noFill/>
                    </a:lnL>
                    <a:lnR w="12700" cap="flat" cmpd="sng" algn="ctr">
                      <a:solidFill>
                        <a:srgbClr val="7BA79D"/>
                      </a:solidFill>
                      <a:prstDash val="solid"/>
                      <a:round/>
                      <a:headEnd type="none" w="med" len="med"/>
                      <a:tailEnd type="none" w="med" len="med"/>
                    </a:lnR>
                    <a:lnT w="12700" cap="flat" cmpd="sng" algn="ctr">
                      <a:solidFill>
                        <a:srgbClr val="7BA79D"/>
                      </a:solidFill>
                      <a:prstDash val="solid"/>
                      <a:round/>
                      <a:headEnd type="none" w="med" len="med"/>
                      <a:tailEnd type="none" w="med" len="med"/>
                    </a:lnT>
                    <a:lnB w="12700" cap="flat" cmpd="sng" algn="ctr">
                      <a:solidFill>
                        <a:srgbClr val="7BA79D"/>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365643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b="1" dirty="0">
                <a:solidFill>
                  <a:srgbClr val="0000BA"/>
                </a:solidFill>
              </a:rPr>
              <a:t>Current Landscape of </a:t>
            </a:r>
            <a:r>
              <a:rPr lang="en-US" sz="4000" b="1" dirty="0" smtClean="0">
                <a:solidFill>
                  <a:srgbClr val="0000BA"/>
                </a:solidFill>
              </a:rPr>
              <a:t>Behavioral Treatment of Anxiety Disorders</a:t>
            </a:r>
            <a:endParaRPr lang="en-US" sz="4000" b="1" dirty="0">
              <a:solidFill>
                <a:srgbClr val="0000BA"/>
              </a:solidFill>
            </a:endParaRPr>
          </a:p>
        </p:txBody>
      </p:sp>
      <p:sp>
        <p:nvSpPr>
          <p:cNvPr id="14339" name="Rectangle 3"/>
          <p:cNvSpPr>
            <a:spLocks noGrp="1" noChangeArrowheads="1"/>
          </p:cNvSpPr>
          <p:nvPr>
            <p:ph type="body" sz="half" idx="1"/>
          </p:nvPr>
        </p:nvSpPr>
        <p:spPr>
          <a:xfrm>
            <a:off x="533400" y="1905000"/>
            <a:ext cx="4038600" cy="4530725"/>
          </a:xfrm>
        </p:spPr>
        <p:txBody>
          <a:bodyPr/>
          <a:lstStyle/>
          <a:p>
            <a:r>
              <a:rPr lang="en-US" sz="3700" dirty="0">
                <a:latin typeface="Tw Cen MT"/>
                <a:cs typeface="Tw Cen MT"/>
              </a:rPr>
              <a:t>Highly effective treatments</a:t>
            </a:r>
          </a:p>
          <a:p>
            <a:pPr marL="0" indent="0">
              <a:buNone/>
            </a:pPr>
            <a:endParaRPr lang="en-US" sz="3700" dirty="0">
              <a:latin typeface="Tw Cen MT"/>
              <a:cs typeface="Tw Cen MT"/>
            </a:endParaRPr>
          </a:p>
          <a:p>
            <a:r>
              <a:rPr lang="en-US" sz="3700" dirty="0">
                <a:latin typeface="Tw Cen MT"/>
                <a:cs typeface="Tw Cen MT"/>
              </a:rPr>
              <a:t>Accessibility continues to be a problem</a:t>
            </a:r>
          </a:p>
        </p:txBody>
      </p:sp>
      <p:pic>
        <p:nvPicPr>
          <p:cNvPr id="14345" name="Picture 9" descr="31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8400"/>
            <a:ext cx="42672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645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0"/>
            <a:ext cx="8229600" cy="1143000"/>
          </a:xfrm>
        </p:spPr>
        <p:txBody>
          <a:bodyPr/>
          <a:lstStyle/>
          <a:p>
            <a:pPr eaLnBrk="1" hangingPunct="1"/>
            <a:r>
              <a:rPr lang="en-US" b="1" dirty="0">
                <a:solidFill>
                  <a:srgbClr val="0000BA"/>
                </a:solidFill>
                <a:latin typeface="Tw Cen MT" charset="0"/>
              </a:rPr>
              <a:t>Results: Treatment Outcome</a:t>
            </a:r>
          </a:p>
        </p:txBody>
      </p:sp>
      <p:graphicFrame>
        <p:nvGraphicFramePr>
          <p:cNvPr id="7" name="Chart 6"/>
          <p:cNvGraphicFramePr/>
          <p:nvPr/>
        </p:nvGraphicFramePr>
        <p:xfrm>
          <a:off x="304800" y="1752600"/>
          <a:ext cx="40386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648200" y="1752600"/>
          <a:ext cx="4191000"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3719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pPr eaLnBrk="1" hangingPunct="1"/>
            <a:r>
              <a:rPr lang="en-US" b="1" dirty="0">
                <a:solidFill>
                  <a:srgbClr val="0000BA"/>
                </a:solidFill>
                <a:latin typeface="Tw Cen MT" charset="0"/>
              </a:rPr>
              <a:t>Results: Treatment Outcome</a:t>
            </a:r>
          </a:p>
        </p:txBody>
      </p:sp>
      <p:graphicFrame>
        <p:nvGraphicFramePr>
          <p:cNvPr id="4" name="Chart 3"/>
          <p:cNvGraphicFramePr/>
          <p:nvPr>
            <p:extLst>
              <p:ext uri="{D42A27DB-BD31-4B8C-83A1-F6EECF244321}">
                <p14:modId xmlns:p14="http://schemas.microsoft.com/office/powerpoint/2010/main" val="2403407250"/>
              </p:ext>
            </p:extLst>
          </p:nvPr>
        </p:nvGraphicFramePr>
        <p:xfrm>
          <a:off x="4648200" y="1752600"/>
          <a:ext cx="41910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044241142"/>
              </p:ext>
            </p:extLst>
          </p:nvPr>
        </p:nvGraphicFramePr>
        <p:xfrm>
          <a:off x="88900" y="1562100"/>
          <a:ext cx="4279900" cy="452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00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612775" y="228600"/>
            <a:ext cx="8153400" cy="990600"/>
          </a:xfrm>
        </p:spPr>
        <p:txBody>
          <a:bodyPr/>
          <a:lstStyle/>
          <a:p>
            <a:pPr eaLnBrk="1" hangingPunct="1"/>
            <a:r>
              <a:rPr lang="en-US" b="1" dirty="0">
                <a:solidFill>
                  <a:srgbClr val="0000BA"/>
                </a:solidFill>
                <a:latin typeface="Tw Cen MT" charset="0"/>
              </a:rPr>
              <a:t>Results: Treatment Outcome</a:t>
            </a:r>
          </a:p>
        </p:txBody>
      </p:sp>
      <p:sp>
        <p:nvSpPr>
          <p:cNvPr id="33795" name="Text Box 5"/>
          <p:cNvSpPr txBox="1">
            <a:spLocks noChangeArrowheads="1"/>
          </p:cNvSpPr>
          <p:nvPr/>
        </p:nvSpPr>
        <p:spPr bwMode="auto">
          <a:xfrm>
            <a:off x="6248400" y="25146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spcBef>
                <a:spcPct val="50000"/>
              </a:spcBef>
            </a:pPr>
            <a:r>
              <a:rPr lang="en-US" sz="3600" b="1"/>
              <a:t>Pre-tx to FU Effect Sizes:</a:t>
            </a:r>
          </a:p>
          <a:p>
            <a:pPr>
              <a:spcBef>
                <a:spcPct val="50000"/>
              </a:spcBef>
              <a:buFont typeface="Arial" charset="0"/>
              <a:buChar char="•"/>
            </a:pPr>
            <a:r>
              <a:rPr lang="en-US" sz="2600"/>
              <a:t> Skype: </a:t>
            </a:r>
            <a:r>
              <a:rPr lang="en-US" sz="2600" i="1"/>
              <a:t>d </a:t>
            </a:r>
            <a:r>
              <a:rPr lang="en-US" sz="2600"/>
              <a:t>= 2.10 </a:t>
            </a:r>
          </a:p>
          <a:p>
            <a:pPr>
              <a:spcBef>
                <a:spcPct val="50000"/>
              </a:spcBef>
              <a:buFont typeface="Arial" charset="0"/>
              <a:buChar char="•"/>
            </a:pPr>
            <a:r>
              <a:rPr lang="en-US" sz="2600"/>
              <a:t> In-Person: </a:t>
            </a:r>
            <a:r>
              <a:rPr lang="en-US" sz="2600" i="1"/>
              <a:t>d </a:t>
            </a:r>
            <a:r>
              <a:rPr lang="en-US" sz="2600"/>
              <a:t>= 1.41 </a:t>
            </a:r>
          </a:p>
        </p:txBody>
      </p:sp>
      <p:graphicFrame>
        <p:nvGraphicFramePr>
          <p:cNvPr id="5" name="Chart 4"/>
          <p:cNvGraphicFramePr/>
          <p:nvPr/>
        </p:nvGraphicFramePr>
        <p:xfrm>
          <a:off x="304800" y="1371600"/>
          <a:ext cx="52578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9951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74638"/>
            <a:ext cx="8534400" cy="3395662"/>
          </a:xfrm>
        </p:spPr>
        <p:txBody>
          <a:bodyPr>
            <a:normAutofit/>
          </a:bodyPr>
          <a:lstStyle/>
          <a:p>
            <a:r>
              <a:rPr lang="en-US" b="1" dirty="0" smtClean="0">
                <a:solidFill>
                  <a:srgbClr val="0000BA"/>
                </a:solidFill>
              </a:rPr>
              <a:t>Okay, so this seems to work for SAD. What about a </a:t>
            </a:r>
            <a:r>
              <a:rPr lang="en-US" b="1" i="1" dirty="0" smtClean="0">
                <a:solidFill>
                  <a:srgbClr val="0000BA"/>
                </a:solidFill>
              </a:rPr>
              <a:t>real</a:t>
            </a:r>
            <a:r>
              <a:rPr lang="en-US" b="1" dirty="0" smtClean="0">
                <a:solidFill>
                  <a:srgbClr val="0000BA"/>
                </a:solidFill>
              </a:rPr>
              <a:t> challenge, like OCD?</a:t>
            </a:r>
            <a:endParaRPr lang="en-US" b="1" dirty="0">
              <a:solidFill>
                <a:srgbClr val="0000BA"/>
              </a:solidFill>
            </a:endParaRPr>
          </a:p>
        </p:txBody>
      </p:sp>
    </p:spTree>
    <p:extLst>
      <p:ext uri="{BB962C8B-B14F-4D97-AF65-F5344CB8AC3E}">
        <p14:creationId xmlns:p14="http://schemas.microsoft.com/office/powerpoint/2010/main" val="3357545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Study 2: VC treatment of OCD</a:t>
            </a:r>
            <a:endParaRPr lang="en-US" b="1" dirty="0">
              <a:solidFill>
                <a:srgbClr val="0000BA"/>
              </a:solidFill>
            </a:endParaRPr>
          </a:p>
        </p:txBody>
      </p:sp>
      <p:sp>
        <p:nvSpPr>
          <p:cNvPr id="3" name="Content Placeholder 2"/>
          <p:cNvSpPr>
            <a:spLocks noGrp="1"/>
          </p:cNvSpPr>
          <p:nvPr>
            <p:ph idx="1"/>
          </p:nvPr>
        </p:nvSpPr>
        <p:spPr/>
        <p:txBody>
          <a:bodyPr>
            <a:normAutofit/>
          </a:bodyPr>
          <a:lstStyle/>
          <a:p>
            <a:r>
              <a:rPr lang="en-US" sz="2000" dirty="0" err="1"/>
              <a:t>Goetter</a:t>
            </a:r>
            <a:r>
              <a:rPr lang="en-US" sz="2000" dirty="0"/>
              <a:t>, E. M., Herbert, J. D., Forman, E. M., Yuen, E. K., &amp; Thomas, J. G. (2014). An open trial of videoconference-mediated exposure and ritual prevention for obsessive-compulsive disorder. </a:t>
            </a:r>
            <a:r>
              <a:rPr lang="en-US" sz="2000" i="1" dirty="0"/>
              <a:t>Journal of Anxiety Disorders</a:t>
            </a:r>
            <a:r>
              <a:rPr lang="en-US" sz="2000" dirty="0"/>
              <a:t>, 28(5), 460-462. </a:t>
            </a:r>
            <a:endParaRPr lang="en-US" sz="2000" dirty="0" smtClean="0"/>
          </a:p>
          <a:p>
            <a:pPr marL="0" indent="0">
              <a:buNone/>
            </a:pPr>
            <a:endParaRPr lang="en-US" sz="2000" dirty="0"/>
          </a:p>
          <a:p>
            <a:r>
              <a:rPr lang="en-US" sz="2000" dirty="0" err="1"/>
              <a:t>Goetter</a:t>
            </a:r>
            <a:r>
              <a:rPr lang="en-US" sz="2000" dirty="0"/>
              <a:t>, E. M., Herbert, J. D., Forman, E. M., Yuen, E. K., </a:t>
            </a:r>
            <a:r>
              <a:rPr lang="en-US" sz="2000" dirty="0" err="1"/>
              <a:t>Gershkovich</a:t>
            </a:r>
            <a:r>
              <a:rPr lang="en-US" sz="2000" dirty="0"/>
              <a:t>, M., Glassman, L. H., Rabin, S., &amp; Goldstein, S. P. (2013)</a:t>
            </a:r>
            <a:r>
              <a:rPr lang="en-US" sz="2000" i="1" dirty="0"/>
              <a:t>.  </a:t>
            </a:r>
            <a:r>
              <a:rPr lang="en-US" sz="2000" dirty="0"/>
              <a:t>Delivering exposure and response prevention for Obsessive Compulsive Disorder via videoconference: Clinical considerations and recommendations. </a:t>
            </a:r>
            <a:r>
              <a:rPr lang="en-US" sz="2000" i="1" dirty="0"/>
              <a:t>Journal of Obsessive-Compulsive and Related Disorders, 2(2), </a:t>
            </a:r>
            <a:r>
              <a:rPr lang="en-US" sz="2000" dirty="0"/>
              <a:t>137-143. </a:t>
            </a:r>
          </a:p>
          <a:p>
            <a:pPr marL="0" indent="0">
              <a:buNone/>
            </a:pPr>
            <a:endParaRPr lang="es-ES_tradnl" sz="2000" dirty="0"/>
          </a:p>
        </p:txBody>
      </p:sp>
    </p:spTree>
    <p:extLst>
      <p:ext uri="{BB962C8B-B14F-4D97-AF65-F5344CB8AC3E}">
        <p14:creationId xmlns:p14="http://schemas.microsoft.com/office/powerpoint/2010/main" val="2631162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4000" b="1" dirty="0">
                <a:solidFill>
                  <a:srgbClr val="0000BA"/>
                </a:solidFill>
              </a:rPr>
              <a:t>Challenges of </a:t>
            </a:r>
            <a:r>
              <a:rPr lang="en-US" sz="4000" b="1" dirty="0" smtClean="0">
                <a:solidFill>
                  <a:srgbClr val="0000BA"/>
                </a:solidFill>
              </a:rPr>
              <a:t>ERP for OCD</a:t>
            </a:r>
            <a:endParaRPr lang="en-US" sz="4000" b="1" dirty="0">
              <a:solidFill>
                <a:srgbClr val="0000BA"/>
              </a:solidFill>
            </a:endParaRPr>
          </a:p>
        </p:txBody>
      </p:sp>
      <p:sp>
        <p:nvSpPr>
          <p:cNvPr id="25604" name="Rectangle 4"/>
          <p:cNvSpPr>
            <a:spLocks noGrp="1" noChangeArrowheads="1"/>
          </p:cNvSpPr>
          <p:nvPr>
            <p:ph type="body" sz="half" idx="2"/>
          </p:nvPr>
        </p:nvSpPr>
        <p:spPr>
          <a:xfrm>
            <a:off x="381000" y="1524000"/>
            <a:ext cx="5715000" cy="4602163"/>
          </a:xfrm>
        </p:spPr>
        <p:txBody>
          <a:bodyPr/>
          <a:lstStyle/>
          <a:p>
            <a:r>
              <a:rPr lang="en-US" dirty="0">
                <a:latin typeface="Tw Cen MT"/>
                <a:cs typeface="Tw Cen MT"/>
              </a:rPr>
              <a:t>H</a:t>
            </a:r>
            <a:r>
              <a:rPr lang="en-US" dirty="0" smtClean="0">
                <a:latin typeface="Tw Cen MT"/>
                <a:cs typeface="Tw Cen MT"/>
              </a:rPr>
              <a:t>eterogeneity of OCD</a:t>
            </a:r>
            <a:endParaRPr lang="en-US" dirty="0">
              <a:latin typeface="Tw Cen MT"/>
              <a:cs typeface="Tw Cen MT"/>
            </a:endParaRPr>
          </a:p>
          <a:p>
            <a:endParaRPr lang="en-US" dirty="0">
              <a:latin typeface="Tw Cen MT"/>
              <a:cs typeface="Tw Cen MT"/>
            </a:endParaRPr>
          </a:p>
          <a:p>
            <a:r>
              <a:rPr lang="en-US" dirty="0" smtClean="0">
                <a:latin typeface="Tw Cen MT"/>
                <a:cs typeface="Tw Cen MT"/>
              </a:rPr>
              <a:t>Complexity of OCD</a:t>
            </a:r>
            <a:endParaRPr lang="en-US" dirty="0">
              <a:latin typeface="Tw Cen MT"/>
              <a:cs typeface="Tw Cen MT"/>
            </a:endParaRPr>
          </a:p>
          <a:p>
            <a:pPr lvl="1"/>
            <a:r>
              <a:rPr lang="en-US" dirty="0">
                <a:latin typeface="Tw Cen MT"/>
                <a:cs typeface="Tw Cen MT"/>
              </a:rPr>
              <a:t>Covert compulsions</a:t>
            </a:r>
          </a:p>
          <a:p>
            <a:pPr lvl="1"/>
            <a:r>
              <a:rPr lang="en-US" dirty="0">
                <a:latin typeface="Tw Cen MT"/>
                <a:cs typeface="Tw Cen MT"/>
              </a:rPr>
              <a:t>Subtle avoidance behaviors</a:t>
            </a:r>
          </a:p>
          <a:p>
            <a:pPr lvl="1"/>
            <a:endParaRPr lang="en-US" dirty="0">
              <a:latin typeface="Tw Cen MT"/>
              <a:cs typeface="Tw Cen MT"/>
            </a:endParaRPr>
          </a:p>
          <a:p>
            <a:r>
              <a:rPr lang="en-US" dirty="0">
                <a:latin typeface="Tw Cen MT"/>
                <a:cs typeface="Tw Cen MT"/>
              </a:rPr>
              <a:t>Therapist (usually) must be very </a:t>
            </a:r>
            <a:r>
              <a:rPr lang="en-US" dirty="0" smtClean="0">
                <a:latin typeface="Tw Cen MT"/>
                <a:cs typeface="Tw Cen MT"/>
              </a:rPr>
              <a:t>active, hands-on</a:t>
            </a:r>
            <a:endParaRPr lang="en-US" dirty="0">
              <a:latin typeface="Tw Cen MT"/>
              <a:cs typeface="Tw Cen MT"/>
            </a:endParaRPr>
          </a:p>
          <a:p>
            <a:endParaRPr lang="en-US" dirty="0"/>
          </a:p>
        </p:txBody>
      </p:sp>
      <p:pic>
        <p:nvPicPr>
          <p:cNvPr id="25606" name="Picture 6" descr="Confused : Confused elderly man holding a laptop on white background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1460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930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r>
              <a:rPr lang="en-US" sz="4000" b="1">
                <a:solidFill>
                  <a:srgbClr val="3366CC"/>
                </a:solidFill>
              </a:rPr>
              <a:t>Participants</a:t>
            </a:r>
            <a:endParaRPr lang="en-US" sz="4000">
              <a:solidFill>
                <a:srgbClr val="3366CC"/>
              </a:solidFill>
            </a:endParaRPr>
          </a:p>
        </p:txBody>
      </p:sp>
      <p:sp>
        <p:nvSpPr>
          <p:cNvPr id="3" name="Subtitle 2"/>
          <p:cNvSpPr>
            <a:spLocks noGrp="1"/>
          </p:cNvSpPr>
          <p:nvPr>
            <p:ph sz="half" idx="4294967295"/>
          </p:nvPr>
        </p:nvSpPr>
        <p:spPr>
          <a:xfrm>
            <a:off x="457200" y="1676400"/>
            <a:ext cx="4038600" cy="4525963"/>
          </a:xfrm>
        </p:spPr>
        <p:txBody>
          <a:bodyPr>
            <a:normAutofit/>
          </a:bodyPr>
          <a:lstStyle/>
          <a:p>
            <a:pPr>
              <a:lnSpc>
                <a:spcPct val="80000"/>
              </a:lnSpc>
              <a:spcBef>
                <a:spcPct val="0"/>
              </a:spcBef>
              <a:buFontTx/>
              <a:buNone/>
            </a:pPr>
            <a:r>
              <a:rPr lang="en-US" sz="3100" b="1" dirty="0">
                <a:latin typeface="Tw Cen MT"/>
                <a:cs typeface="Tw Cen MT"/>
              </a:rPr>
              <a:t>Inclusion:</a:t>
            </a:r>
          </a:p>
          <a:p>
            <a:pPr>
              <a:lnSpc>
                <a:spcPct val="80000"/>
              </a:lnSpc>
              <a:spcBef>
                <a:spcPct val="0"/>
              </a:spcBef>
            </a:pPr>
            <a:endParaRPr lang="en-US" sz="1200" b="1" dirty="0">
              <a:latin typeface="Tw Cen MT"/>
              <a:cs typeface="Tw Cen MT"/>
            </a:endParaRPr>
          </a:p>
          <a:p>
            <a:pPr>
              <a:lnSpc>
                <a:spcPct val="80000"/>
              </a:lnSpc>
              <a:spcBef>
                <a:spcPct val="0"/>
              </a:spcBef>
            </a:pPr>
            <a:endParaRPr lang="en-US" sz="1200" b="1" dirty="0">
              <a:latin typeface="Tw Cen MT"/>
              <a:cs typeface="Tw Cen MT"/>
            </a:endParaRPr>
          </a:p>
          <a:p>
            <a:pPr lvl="1">
              <a:lnSpc>
                <a:spcPct val="80000"/>
              </a:lnSpc>
              <a:spcBef>
                <a:spcPct val="0"/>
              </a:spcBef>
            </a:pPr>
            <a:r>
              <a:rPr lang="en-US" sz="2700" dirty="0">
                <a:latin typeface="Tw Cen MT"/>
                <a:cs typeface="Tw Cen MT"/>
              </a:rPr>
              <a:t>Adults with OCD</a:t>
            </a:r>
          </a:p>
          <a:p>
            <a:pPr lvl="1">
              <a:lnSpc>
                <a:spcPct val="80000"/>
              </a:lnSpc>
              <a:spcBef>
                <a:spcPct val="0"/>
              </a:spcBef>
            </a:pPr>
            <a:r>
              <a:rPr lang="en-US" sz="2700" dirty="0">
                <a:latin typeface="Tw Cen MT"/>
                <a:cs typeface="Tw Cen MT"/>
              </a:rPr>
              <a:t>Living in eligible state</a:t>
            </a:r>
          </a:p>
          <a:p>
            <a:pPr lvl="1">
              <a:lnSpc>
                <a:spcPct val="80000"/>
              </a:lnSpc>
              <a:spcBef>
                <a:spcPct val="0"/>
              </a:spcBef>
            </a:pPr>
            <a:r>
              <a:rPr lang="en-US" sz="2700" dirty="0">
                <a:latin typeface="Tw Cen MT"/>
                <a:cs typeface="Tw Cen MT"/>
              </a:rPr>
              <a:t>YBOCS ≥ 16</a:t>
            </a:r>
          </a:p>
          <a:p>
            <a:pPr lvl="1">
              <a:lnSpc>
                <a:spcPct val="80000"/>
              </a:lnSpc>
              <a:spcBef>
                <a:spcPct val="0"/>
              </a:spcBef>
            </a:pPr>
            <a:r>
              <a:rPr lang="en-US" sz="2700" dirty="0">
                <a:latin typeface="Tw Cen MT"/>
                <a:cs typeface="Tw Cen MT"/>
              </a:rPr>
              <a:t>Access to Skype via computer and broadband connection</a:t>
            </a:r>
          </a:p>
          <a:p>
            <a:pPr lvl="1">
              <a:lnSpc>
                <a:spcPct val="80000"/>
              </a:lnSpc>
              <a:spcBef>
                <a:spcPct val="0"/>
              </a:spcBef>
            </a:pPr>
            <a:r>
              <a:rPr lang="en-US" sz="2700" dirty="0">
                <a:latin typeface="Tw Cen MT"/>
                <a:cs typeface="Tw Cen MT"/>
              </a:rPr>
              <a:t>English fluency </a:t>
            </a:r>
          </a:p>
          <a:p>
            <a:pPr>
              <a:lnSpc>
                <a:spcPct val="80000"/>
              </a:lnSpc>
              <a:spcBef>
                <a:spcPct val="0"/>
              </a:spcBef>
              <a:buFontTx/>
              <a:buNone/>
            </a:pPr>
            <a:endParaRPr lang="en-US" sz="3100" dirty="0"/>
          </a:p>
        </p:txBody>
      </p:sp>
      <p:sp>
        <p:nvSpPr>
          <p:cNvPr id="6" name="Content Placeholder 5"/>
          <p:cNvSpPr>
            <a:spLocks noGrp="1"/>
          </p:cNvSpPr>
          <p:nvPr>
            <p:ph sz="half" idx="4294967295"/>
          </p:nvPr>
        </p:nvSpPr>
        <p:spPr>
          <a:xfrm>
            <a:off x="4648200" y="1600200"/>
            <a:ext cx="4038600" cy="4525963"/>
          </a:xfrm>
        </p:spPr>
        <p:txBody>
          <a:bodyPr>
            <a:normAutofit/>
          </a:bodyPr>
          <a:lstStyle/>
          <a:p>
            <a:pPr>
              <a:lnSpc>
                <a:spcPct val="80000"/>
              </a:lnSpc>
              <a:buFontTx/>
              <a:buNone/>
            </a:pPr>
            <a:r>
              <a:rPr lang="en-US" sz="3000" b="1" dirty="0">
                <a:latin typeface="Tw Cen MT"/>
                <a:cs typeface="Tw Cen MT"/>
              </a:rPr>
              <a:t>Exclusion:</a:t>
            </a:r>
          </a:p>
          <a:p>
            <a:pPr>
              <a:lnSpc>
                <a:spcPct val="80000"/>
              </a:lnSpc>
            </a:pPr>
            <a:endParaRPr lang="en-US" sz="1200" b="1" dirty="0">
              <a:latin typeface="Tw Cen MT"/>
              <a:cs typeface="Tw Cen MT"/>
            </a:endParaRPr>
          </a:p>
          <a:p>
            <a:pPr lvl="1">
              <a:lnSpc>
                <a:spcPct val="80000"/>
              </a:lnSpc>
            </a:pPr>
            <a:r>
              <a:rPr lang="en-US" dirty="0">
                <a:latin typeface="Tw Cen MT"/>
                <a:cs typeface="Tw Cen MT"/>
              </a:rPr>
              <a:t>Comorbid psychotic disorder</a:t>
            </a:r>
          </a:p>
          <a:p>
            <a:pPr lvl="1">
              <a:lnSpc>
                <a:spcPct val="80000"/>
              </a:lnSpc>
            </a:pPr>
            <a:r>
              <a:rPr lang="en-US" dirty="0">
                <a:latin typeface="Tw Cen MT"/>
                <a:cs typeface="Tw Cen MT"/>
              </a:rPr>
              <a:t>Hoarding subtype</a:t>
            </a:r>
          </a:p>
          <a:p>
            <a:pPr lvl="1">
              <a:lnSpc>
                <a:spcPct val="80000"/>
              </a:lnSpc>
            </a:pPr>
            <a:r>
              <a:rPr lang="en-US" dirty="0">
                <a:latin typeface="Tw Cen MT"/>
                <a:cs typeface="Tw Cen MT"/>
              </a:rPr>
              <a:t>Acute suicide potential</a:t>
            </a:r>
          </a:p>
          <a:p>
            <a:pPr lvl="1">
              <a:lnSpc>
                <a:spcPct val="80000"/>
              </a:lnSpc>
            </a:pPr>
            <a:r>
              <a:rPr lang="en-US" dirty="0">
                <a:latin typeface="Tw Cen MT"/>
                <a:cs typeface="Tw Cen MT"/>
              </a:rPr>
              <a:t>Seeking additional therapy for OCD</a:t>
            </a:r>
          </a:p>
          <a:p>
            <a:pPr lvl="1">
              <a:lnSpc>
                <a:spcPct val="80000"/>
              </a:lnSpc>
            </a:pPr>
            <a:r>
              <a:rPr lang="en-US" dirty="0">
                <a:latin typeface="Tw Cen MT"/>
                <a:cs typeface="Tw Cen MT"/>
              </a:rPr>
              <a:t>Not on a stable medication regimen for prior 3 months</a:t>
            </a:r>
          </a:p>
        </p:txBody>
      </p:sp>
    </p:spTree>
    <p:extLst>
      <p:ext uri="{BB962C8B-B14F-4D97-AF65-F5344CB8AC3E}">
        <p14:creationId xmlns:p14="http://schemas.microsoft.com/office/powerpoint/2010/main" val="283305040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r>
              <a:rPr lang="en-US" sz="4000" b="1">
                <a:solidFill>
                  <a:srgbClr val="3366CC"/>
                </a:solidFill>
              </a:rPr>
              <a:t>Participants</a:t>
            </a:r>
            <a:endParaRPr lang="en-US" sz="4000">
              <a:solidFill>
                <a:srgbClr val="3366CC"/>
              </a:solidFill>
            </a:endParaRPr>
          </a:p>
        </p:txBody>
      </p:sp>
      <p:sp>
        <p:nvSpPr>
          <p:cNvPr id="31748" name="Subtitle 2"/>
          <p:cNvSpPr>
            <a:spLocks noGrp="1"/>
          </p:cNvSpPr>
          <p:nvPr>
            <p:ph idx="4294967295"/>
          </p:nvPr>
        </p:nvSpPr>
        <p:spPr>
          <a:xfrm>
            <a:off x="457200" y="1417638"/>
            <a:ext cx="8229600" cy="4525962"/>
          </a:xfrm>
        </p:spPr>
        <p:txBody>
          <a:bodyPr/>
          <a:lstStyle/>
          <a:p>
            <a:pPr>
              <a:spcBef>
                <a:spcPct val="0"/>
              </a:spcBef>
            </a:pPr>
            <a:r>
              <a:rPr lang="en-US" sz="3000" i="1" dirty="0" smtClean="0">
                <a:latin typeface="Tw Cen MT"/>
                <a:cs typeface="Tw Cen MT"/>
              </a:rPr>
              <a:t>N</a:t>
            </a:r>
            <a:r>
              <a:rPr lang="en-US" sz="3000" dirty="0" smtClean="0">
                <a:latin typeface="Tw Cen MT"/>
                <a:cs typeface="Tw Cen MT"/>
              </a:rPr>
              <a:t> = 15 </a:t>
            </a:r>
            <a:r>
              <a:rPr lang="en-US" sz="3000" dirty="0">
                <a:latin typeface="Tw Cen MT"/>
                <a:cs typeface="Tw Cen MT"/>
              </a:rPr>
              <a:t>adults</a:t>
            </a:r>
          </a:p>
          <a:p>
            <a:pPr>
              <a:spcBef>
                <a:spcPct val="0"/>
              </a:spcBef>
            </a:pPr>
            <a:r>
              <a:rPr lang="en-US" sz="3000" dirty="0">
                <a:latin typeface="Tw Cen MT"/>
                <a:cs typeface="Tw Cen MT"/>
              </a:rPr>
              <a:t>87% female</a:t>
            </a:r>
          </a:p>
          <a:p>
            <a:pPr>
              <a:spcBef>
                <a:spcPct val="0"/>
              </a:spcBef>
            </a:pPr>
            <a:r>
              <a:rPr lang="en-US" sz="3000" dirty="0">
                <a:latin typeface="Tw Cen MT"/>
                <a:cs typeface="Tw Cen MT"/>
              </a:rPr>
              <a:t>A</a:t>
            </a:r>
            <a:r>
              <a:rPr lang="en-US" sz="3000" dirty="0" smtClean="0">
                <a:latin typeface="Tw Cen MT"/>
                <a:cs typeface="Tw Cen MT"/>
              </a:rPr>
              <a:t>ge= M=30.2</a:t>
            </a:r>
            <a:endParaRPr lang="en-US" sz="3000" dirty="0">
              <a:latin typeface="Tw Cen MT"/>
              <a:cs typeface="Tw Cen MT"/>
            </a:endParaRPr>
          </a:p>
          <a:p>
            <a:pPr>
              <a:spcBef>
                <a:spcPct val="0"/>
              </a:spcBef>
            </a:pPr>
            <a:r>
              <a:rPr lang="en-US" sz="3000" dirty="0">
                <a:latin typeface="Tw Cen MT"/>
                <a:cs typeface="Tw Cen MT"/>
              </a:rPr>
              <a:t>47% had a college degree</a:t>
            </a:r>
          </a:p>
          <a:p>
            <a:pPr>
              <a:spcBef>
                <a:spcPct val="0"/>
              </a:spcBef>
            </a:pPr>
            <a:r>
              <a:rPr lang="en-US" sz="3000" dirty="0">
                <a:latin typeface="Tw Cen MT"/>
                <a:cs typeface="Tw Cen MT"/>
              </a:rPr>
              <a:t>47% employed full-time</a:t>
            </a:r>
          </a:p>
          <a:p>
            <a:pPr>
              <a:spcBef>
                <a:spcPct val="0"/>
              </a:spcBef>
            </a:pPr>
            <a:r>
              <a:rPr lang="en-US" sz="3000" dirty="0">
                <a:latin typeface="Tw Cen MT"/>
                <a:cs typeface="Tw Cen MT"/>
              </a:rPr>
              <a:t>67% lived in nonmetropolitan areas, </a:t>
            </a:r>
          </a:p>
          <a:p>
            <a:pPr>
              <a:spcBef>
                <a:spcPct val="0"/>
              </a:spcBef>
            </a:pPr>
            <a:r>
              <a:rPr lang="en-US" sz="3000" dirty="0">
                <a:latin typeface="Tw Cen MT"/>
                <a:cs typeface="Tw Cen MT"/>
              </a:rPr>
              <a:t>40% lived &gt;45 </a:t>
            </a:r>
            <a:r>
              <a:rPr lang="en-US" sz="3000" dirty="0" err="1">
                <a:latin typeface="Tw Cen MT"/>
                <a:cs typeface="Tw Cen MT"/>
              </a:rPr>
              <a:t>mins</a:t>
            </a:r>
            <a:r>
              <a:rPr lang="en-US" sz="3000" dirty="0">
                <a:latin typeface="Tw Cen MT"/>
                <a:cs typeface="Tw Cen MT"/>
              </a:rPr>
              <a:t> away from a specialist</a:t>
            </a:r>
          </a:p>
          <a:p>
            <a:pPr>
              <a:spcBef>
                <a:spcPct val="0"/>
              </a:spcBef>
            </a:pPr>
            <a:r>
              <a:rPr lang="en-US" sz="3000" dirty="0">
                <a:latin typeface="Tw Cen MT"/>
                <a:cs typeface="Tw Cen MT"/>
              </a:rPr>
              <a:t>47% </a:t>
            </a:r>
            <a:r>
              <a:rPr lang="en-US" sz="3000" dirty="0" smtClean="0">
                <a:latin typeface="Tw Cen MT"/>
                <a:cs typeface="Tw Cen MT"/>
              </a:rPr>
              <a:t>familiar </a:t>
            </a:r>
            <a:r>
              <a:rPr lang="en-US" sz="3000" dirty="0">
                <a:latin typeface="Tw Cen MT"/>
                <a:cs typeface="Tw Cen MT"/>
              </a:rPr>
              <a:t>with Skype</a:t>
            </a:r>
          </a:p>
          <a:p>
            <a:pPr>
              <a:spcBef>
                <a:spcPct val="0"/>
              </a:spcBef>
            </a:pPr>
            <a:r>
              <a:rPr lang="en-US" sz="3000" dirty="0">
                <a:latin typeface="Tw Cen MT"/>
                <a:cs typeface="Tw Cen MT"/>
              </a:rPr>
              <a:t>67% had been in therapy before</a:t>
            </a:r>
          </a:p>
          <a:p>
            <a:pPr>
              <a:spcBef>
                <a:spcPct val="0"/>
              </a:spcBef>
            </a:pPr>
            <a:endParaRPr lang="en-US" sz="2800" dirty="0"/>
          </a:p>
        </p:txBody>
      </p:sp>
    </p:spTree>
    <p:extLst>
      <p:ext uri="{BB962C8B-B14F-4D97-AF65-F5344CB8AC3E}">
        <p14:creationId xmlns:p14="http://schemas.microsoft.com/office/powerpoint/2010/main" val="390091568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p:txBody>
          <a:bodyPr>
            <a:normAutofit/>
          </a:bodyPr>
          <a:lstStyle/>
          <a:p>
            <a:r>
              <a:rPr lang="en-US" sz="4000" b="1">
                <a:solidFill>
                  <a:srgbClr val="3366CC"/>
                </a:solidFill>
              </a:rPr>
              <a:t>Protocol</a:t>
            </a:r>
          </a:p>
        </p:txBody>
      </p:sp>
      <p:sp>
        <p:nvSpPr>
          <p:cNvPr id="32815" name="Rectangle 47"/>
          <p:cNvSpPr>
            <a:spLocks noGrp="1" noChangeArrowheads="1"/>
          </p:cNvSpPr>
          <p:nvPr>
            <p:ph type="body" idx="1"/>
          </p:nvPr>
        </p:nvSpPr>
        <p:spPr/>
        <p:txBody>
          <a:bodyPr/>
          <a:lstStyle/>
          <a:p>
            <a:r>
              <a:rPr lang="en-US" dirty="0">
                <a:latin typeface="Tw Cen MT"/>
                <a:cs typeface="Tw Cen MT"/>
              </a:rPr>
              <a:t>16-18, </a:t>
            </a:r>
            <a:r>
              <a:rPr lang="en-US" dirty="0" smtClean="0">
                <a:latin typeface="Tw Cen MT"/>
                <a:cs typeface="Tw Cen MT"/>
              </a:rPr>
              <a:t>90-min</a:t>
            </a:r>
            <a:r>
              <a:rPr lang="en-US" dirty="0">
                <a:latin typeface="Tw Cen MT"/>
                <a:cs typeface="Tw Cen MT"/>
              </a:rPr>
              <a:t>, twice weekly sessions</a:t>
            </a:r>
          </a:p>
          <a:p>
            <a:r>
              <a:rPr lang="en-US" dirty="0">
                <a:latin typeface="Tw Cen MT"/>
                <a:cs typeface="Tw Cen MT"/>
              </a:rPr>
              <a:t>Starting in session 3, 60 </a:t>
            </a:r>
            <a:r>
              <a:rPr lang="en-US" dirty="0" err="1">
                <a:latin typeface="Tw Cen MT"/>
                <a:cs typeface="Tw Cen MT"/>
              </a:rPr>
              <a:t>mins</a:t>
            </a:r>
            <a:r>
              <a:rPr lang="en-US" dirty="0">
                <a:latin typeface="Tw Cen MT"/>
                <a:cs typeface="Tw Cen MT"/>
              </a:rPr>
              <a:t> of therapist-guided exposure</a:t>
            </a:r>
          </a:p>
          <a:p>
            <a:r>
              <a:rPr lang="en-US" dirty="0">
                <a:latin typeface="Tw Cen MT"/>
                <a:cs typeface="Tw Cen MT"/>
              </a:rPr>
              <a:t>Exposure and ritual monitoring homework every session</a:t>
            </a:r>
          </a:p>
          <a:p>
            <a:r>
              <a:rPr lang="en-US" dirty="0">
                <a:latin typeface="Tw Cen MT"/>
                <a:cs typeface="Tw Cen MT"/>
              </a:rPr>
              <a:t>Phone check-ins between </a:t>
            </a:r>
            <a:r>
              <a:rPr lang="en-US" dirty="0" smtClean="0">
                <a:latin typeface="Tw Cen MT"/>
                <a:cs typeface="Tw Cen MT"/>
              </a:rPr>
              <a:t>sessions</a:t>
            </a:r>
            <a:endParaRPr lang="en-US" dirty="0">
              <a:latin typeface="Tw Cen MT"/>
              <a:cs typeface="Tw Cen MT"/>
            </a:endParaRPr>
          </a:p>
          <a:p>
            <a:r>
              <a:rPr lang="en-US" dirty="0">
                <a:latin typeface="Tw Cen MT"/>
                <a:cs typeface="Tw Cen MT"/>
              </a:rPr>
              <a:t>Assessments at pre-, mid-, post-, and 3-month follow up</a:t>
            </a:r>
          </a:p>
        </p:txBody>
      </p:sp>
    </p:spTree>
    <p:extLst>
      <p:ext uri="{BB962C8B-B14F-4D97-AF65-F5344CB8AC3E}">
        <p14:creationId xmlns:p14="http://schemas.microsoft.com/office/powerpoint/2010/main" val="356833467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457200" y="1417638"/>
            <a:ext cx="8229600" cy="4525962"/>
          </a:xfrm>
        </p:spPr>
        <p:txBody>
          <a:bodyPr/>
          <a:lstStyle/>
          <a:p>
            <a:pPr>
              <a:spcBef>
                <a:spcPct val="0"/>
              </a:spcBef>
              <a:spcAft>
                <a:spcPct val="55000"/>
              </a:spcAft>
            </a:pPr>
            <a:r>
              <a:rPr lang="en-US" sz="2500" dirty="0">
                <a:latin typeface="Tw Cen MT"/>
                <a:cs typeface="Tw Cen MT"/>
              </a:rPr>
              <a:t>Attrition rate = 23% </a:t>
            </a:r>
          </a:p>
          <a:p>
            <a:pPr>
              <a:spcBef>
                <a:spcPct val="0"/>
              </a:spcBef>
              <a:spcAft>
                <a:spcPct val="55000"/>
              </a:spcAft>
            </a:pPr>
            <a:r>
              <a:rPr lang="en-US" sz="2500" dirty="0">
                <a:latin typeface="Tw Cen MT"/>
                <a:cs typeface="Tw Cen MT"/>
              </a:rPr>
              <a:t>82% mostly or completely satisfied with </a:t>
            </a:r>
            <a:r>
              <a:rPr lang="en-US" sz="2500" dirty="0" err="1">
                <a:latin typeface="Tw Cen MT"/>
                <a:cs typeface="Tw Cen MT"/>
              </a:rPr>
              <a:t>tx</a:t>
            </a:r>
            <a:r>
              <a:rPr lang="en-US" sz="2500" dirty="0">
                <a:latin typeface="Tw Cen MT"/>
                <a:cs typeface="Tw Cen MT"/>
              </a:rPr>
              <a:t>/therapist</a:t>
            </a:r>
          </a:p>
          <a:p>
            <a:pPr>
              <a:spcBef>
                <a:spcPct val="0"/>
              </a:spcBef>
              <a:spcAft>
                <a:spcPct val="55000"/>
              </a:spcAft>
            </a:pPr>
            <a:r>
              <a:rPr lang="en-US" sz="2500" dirty="0">
                <a:latin typeface="Tw Cen MT"/>
                <a:cs typeface="Tw Cen MT"/>
              </a:rPr>
              <a:t>91% reported receiving </a:t>
            </a:r>
            <a:r>
              <a:rPr lang="en-US" sz="2500" dirty="0" err="1">
                <a:latin typeface="Tw Cen MT"/>
                <a:cs typeface="Tw Cen MT"/>
              </a:rPr>
              <a:t>tx</a:t>
            </a:r>
            <a:r>
              <a:rPr lang="en-US" sz="2500" dirty="0">
                <a:latin typeface="Tw Cen MT"/>
                <a:cs typeface="Tw Cen MT"/>
              </a:rPr>
              <a:t> was very or fairly easy</a:t>
            </a:r>
          </a:p>
          <a:p>
            <a:pPr>
              <a:spcBef>
                <a:spcPct val="0"/>
              </a:spcBef>
              <a:spcAft>
                <a:spcPct val="55000"/>
              </a:spcAft>
            </a:pPr>
            <a:r>
              <a:rPr lang="en-US" sz="2500" dirty="0">
                <a:latin typeface="Tw Cen MT"/>
                <a:cs typeface="Tw Cen MT"/>
              </a:rPr>
              <a:t>Therapists reported </a:t>
            </a:r>
            <a:r>
              <a:rPr lang="en-US" sz="2500" dirty="0" err="1">
                <a:latin typeface="Tw Cen MT"/>
                <a:cs typeface="Tw Cen MT"/>
              </a:rPr>
              <a:t>tx</a:t>
            </a:r>
            <a:r>
              <a:rPr lang="en-US" sz="2500" dirty="0">
                <a:latin typeface="Tw Cen MT"/>
                <a:cs typeface="Tw Cen MT"/>
              </a:rPr>
              <a:t> very or fairly easy in 73% of cases</a:t>
            </a:r>
          </a:p>
          <a:p>
            <a:pPr>
              <a:spcBef>
                <a:spcPct val="0"/>
              </a:spcBef>
              <a:spcAft>
                <a:spcPct val="55000"/>
              </a:spcAft>
            </a:pPr>
            <a:r>
              <a:rPr lang="en-US" sz="2500" dirty="0">
                <a:latin typeface="Tw Cen MT"/>
                <a:cs typeface="Tw Cen MT"/>
              </a:rPr>
              <a:t>Homework adherence (</a:t>
            </a:r>
            <a:r>
              <a:rPr lang="en-US" sz="2500" i="1" dirty="0">
                <a:latin typeface="Tw Cen MT"/>
                <a:cs typeface="Tw Cen MT"/>
              </a:rPr>
              <a:t>M </a:t>
            </a:r>
            <a:r>
              <a:rPr lang="en-US" sz="2500" dirty="0">
                <a:latin typeface="Tw Cen MT"/>
                <a:cs typeface="Tw Cen MT"/>
              </a:rPr>
              <a:t>= 4.43) was comparable to in-person study (</a:t>
            </a:r>
            <a:r>
              <a:rPr lang="en-US" sz="2500" i="1" dirty="0">
                <a:latin typeface="Tw Cen MT"/>
                <a:cs typeface="Tw Cen MT"/>
              </a:rPr>
              <a:t>M </a:t>
            </a:r>
            <a:r>
              <a:rPr lang="en-US" sz="2500" dirty="0">
                <a:latin typeface="Tw Cen MT"/>
                <a:cs typeface="Tw Cen MT"/>
              </a:rPr>
              <a:t>= 5.17)</a:t>
            </a:r>
          </a:p>
          <a:p>
            <a:pPr>
              <a:spcBef>
                <a:spcPct val="0"/>
              </a:spcBef>
              <a:spcAft>
                <a:spcPct val="55000"/>
              </a:spcAft>
            </a:pPr>
            <a:r>
              <a:rPr lang="en-US" sz="2500" dirty="0">
                <a:latin typeface="Tw Cen MT"/>
                <a:cs typeface="Tw Cen MT"/>
              </a:rPr>
              <a:t>Most agreed (95% indicated &gt; 70% agreement) that the videoconference environment was natural</a:t>
            </a:r>
          </a:p>
        </p:txBody>
      </p:sp>
      <p:sp>
        <p:nvSpPr>
          <p:cNvPr id="2" name="Title 1"/>
          <p:cNvSpPr>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4000" b="1">
                <a:solidFill>
                  <a:srgbClr val="3366CC"/>
                </a:solidFill>
              </a:rPr>
              <a:t>Feasibility and Acceptability</a:t>
            </a:r>
            <a:endParaRPr lang="en-US" sz="4000">
              <a:solidFill>
                <a:srgbClr val="3366CC"/>
              </a:solidFill>
            </a:endParaRPr>
          </a:p>
        </p:txBody>
      </p:sp>
    </p:spTree>
    <p:extLst>
      <p:ext uri="{BB962C8B-B14F-4D97-AF65-F5344CB8AC3E}">
        <p14:creationId xmlns:p14="http://schemas.microsoft.com/office/powerpoint/2010/main" val="106394414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Content Placeholder 3"/>
          <p:cNvGraphicFramePr>
            <a:graphicFrameLocks noGrp="1"/>
          </p:cNvGraphicFramePr>
          <p:nvPr>
            <p:ph idx="1"/>
          </p:nvPr>
        </p:nvGraphicFramePr>
        <p:xfrm>
          <a:off x="2209800" y="1524000"/>
          <a:ext cx="4583113" cy="3463925"/>
        </p:xfrm>
        <a:graphic>
          <a:graphicData uri="http://schemas.openxmlformats.org/presentationml/2006/ole">
            <mc:AlternateContent xmlns:mc="http://schemas.openxmlformats.org/markup-compatibility/2006">
              <mc:Choice xmlns:v="urn:schemas-microsoft-com:vml" Requires="v">
                <p:oleObj spid="_x0000_s82957" name="Worksheet" r:id="rId5" imgW="4600575" imgH="3476731" progId="Excel.Sheet.8">
                  <p:embed/>
                </p:oleObj>
              </mc:Choice>
              <mc:Fallback>
                <p:oleObj name="Worksheet" r:id="rId5" imgW="4600575" imgH="3476731"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524000"/>
                        <a:ext cx="4583113" cy="346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8" name="TextBox 4"/>
          <p:cNvSpPr txBox="1">
            <a:spLocks noChangeArrowheads="1"/>
          </p:cNvSpPr>
          <p:nvPr/>
        </p:nvSpPr>
        <p:spPr bwMode="auto">
          <a:xfrm>
            <a:off x="762000" y="4953000"/>
            <a:ext cx="3527425" cy="1138773"/>
          </a:xfrm>
          <a:prstGeom prst="rect">
            <a:avLst/>
          </a:prstGeom>
          <a:noFill/>
          <a:ln w="9525">
            <a:noFill/>
            <a:miter lim="800000"/>
            <a:headEnd/>
            <a:tailEnd/>
          </a:ln>
        </p:spPr>
        <p:txBody>
          <a:bodyPr wrap="square">
            <a:spAutoFit/>
          </a:bodyPr>
          <a:lstStyle/>
          <a:p>
            <a:pPr algn="ctr"/>
            <a:r>
              <a:rPr lang="en-US" sz="3600" dirty="0">
                <a:latin typeface="Franklin Gothic Book" pitchFamily="34" charset="0"/>
              </a:rPr>
              <a:t>50 million </a:t>
            </a:r>
            <a:endParaRPr lang="en-US" sz="3600" dirty="0" smtClean="0">
              <a:latin typeface="Franklin Gothic Book" pitchFamily="34" charset="0"/>
            </a:endParaRPr>
          </a:p>
          <a:p>
            <a:pPr algn="ctr"/>
            <a:r>
              <a:rPr lang="en-US" sz="1600" dirty="0" smtClean="0">
                <a:latin typeface="Franklin Gothic Book" pitchFamily="34" charset="0"/>
              </a:rPr>
              <a:t>people </a:t>
            </a:r>
            <a:r>
              <a:rPr lang="en-US" sz="1600" dirty="0">
                <a:latin typeface="Franklin Gothic Book" pitchFamily="34" charset="0"/>
              </a:rPr>
              <a:t>live in </a:t>
            </a:r>
          </a:p>
          <a:p>
            <a:pPr algn="ctr"/>
            <a:r>
              <a:rPr lang="en-US" sz="1600" b="1" u="sng" dirty="0">
                <a:latin typeface="Franklin Gothic Book" pitchFamily="34" charset="0"/>
              </a:rPr>
              <a:t>non</a:t>
            </a:r>
            <a:r>
              <a:rPr lang="en-US" sz="1600" dirty="0">
                <a:latin typeface="Franklin Gothic Book" pitchFamily="34" charset="0"/>
              </a:rPr>
              <a:t>-metropolitan </a:t>
            </a:r>
            <a:r>
              <a:rPr lang="en-US" sz="1600" dirty="0" smtClean="0">
                <a:latin typeface="Franklin Gothic Book" pitchFamily="34" charset="0"/>
              </a:rPr>
              <a:t>areas </a:t>
            </a:r>
            <a:r>
              <a:rPr lang="en-US" sz="1600" dirty="0">
                <a:latin typeface="Franklin Gothic Book" pitchFamily="34" charset="0"/>
              </a:rPr>
              <a:t>of the US</a:t>
            </a:r>
          </a:p>
        </p:txBody>
      </p:sp>
      <p:cxnSp>
        <p:nvCxnSpPr>
          <p:cNvPr id="7" name="Straight Arrow Connector 6"/>
          <p:cNvCxnSpPr/>
          <p:nvPr/>
        </p:nvCxnSpPr>
        <p:spPr>
          <a:xfrm rot="10800000">
            <a:off x="4191000" y="5791200"/>
            <a:ext cx="1295399" cy="1588"/>
          </a:xfrm>
          <a:prstGeom prst="straightConnector1">
            <a:avLst/>
          </a:prstGeom>
          <a:ln>
            <a:solidFill>
              <a:srgbClr val="336699"/>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3848100" y="4152900"/>
            <a:ext cx="2514600" cy="7620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612648" y="228600"/>
            <a:ext cx="8153400" cy="990600"/>
          </a:xfrm>
        </p:spPr>
        <p:txBody>
          <a:bodyPr>
            <a:normAutofit fontScale="90000"/>
          </a:bodyPr>
          <a:lstStyle/>
          <a:p>
            <a:r>
              <a:rPr lang="en-US" sz="3200" b="1" dirty="0" smtClean="0">
                <a:solidFill>
                  <a:srgbClr val="0000BA"/>
                </a:solidFill>
              </a:rPr>
              <a:t>Several million Americans with anxiety disorders do not have access to a therapist</a:t>
            </a:r>
            <a:endParaRPr lang="en-US" sz="3200" b="1" dirty="0">
              <a:solidFill>
                <a:srgbClr val="0000BA"/>
              </a:solidFill>
            </a:endParaRPr>
          </a:p>
        </p:txBody>
      </p:sp>
    </p:spTree>
    <p:extLst>
      <p:ext uri="{BB962C8B-B14F-4D97-AF65-F5344CB8AC3E}">
        <p14:creationId xmlns:p14="http://schemas.microsoft.com/office/powerpoint/2010/main" val="269329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Subtitle 2"/>
          <p:cNvSpPr>
            <a:spLocks noGrp="1"/>
          </p:cNvSpPr>
          <p:nvPr>
            <p:ph idx="4294967295"/>
          </p:nvPr>
        </p:nvSpPr>
        <p:spPr>
          <a:xfrm>
            <a:off x="585788" y="1417638"/>
            <a:ext cx="8229600" cy="1760537"/>
          </a:xfrm>
        </p:spPr>
        <p:txBody>
          <a:bodyPr/>
          <a:lstStyle/>
          <a:p>
            <a:r>
              <a:rPr lang="en-US" sz="2000" dirty="0">
                <a:latin typeface="Tw Cen MT"/>
                <a:cs typeface="Tw Cen MT"/>
              </a:rPr>
              <a:t>No technical problems for over half (57%) of all sessions</a:t>
            </a:r>
          </a:p>
          <a:p>
            <a:r>
              <a:rPr lang="en-US" sz="2000" dirty="0">
                <a:latin typeface="Tw Cen MT"/>
                <a:cs typeface="Tw Cen MT"/>
              </a:rPr>
              <a:t>Severe or major technological problems were rare (3.5% of sessions)</a:t>
            </a:r>
          </a:p>
        </p:txBody>
      </p:sp>
      <p:graphicFrame>
        <p:nvGraphicFramePr>
          <p:cNvPr id="8" name="Content Placeholder 5"/>
          <p:cNvGraphicFramePr>
            <a:graphicFrameLocks/>
          </p:cNvGraphicFramePr>
          <p:nvPr/>
        </p:nvGraphicFramePr>
        <p:xfrm>
          <a:off x="895350" y="2605088"/>
          <a:ext cx="7381875" cy="3629025"/>
        </p:xfrm>
        <a:graphic>
          <a:graphicData uri="http://schemas.openxmlformats.org/drawingml/2006/chart">
            <c:chart xmlns:c="http://schemas.openxmlformats.org/drawingml/2006/chart" xmlns:r="http://schemas.openxmlformats.org/officeDocument/2006/relationships" r:id="rId2"/>
          </a:graphicData>
        </a:graphic>
      </p:graphicFrame>
      <p:sp>
        <p:nvSpPr>
          <p:cNvPr id="81926" name="Title 1"/>
          <p:cNvSpPr txBox="1">
            <a:spLocks/>
          </p:cNvSpPr>
          <p:nvPr/>
        </p:nvSpPr>
        <p:spPr bwMode="auto">
          <a:xfrm>
            <a:off x="609600" y="328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4000" b="1">
                <a:solidFill>
                  <a:srgbClr val="3366CC"/>
                </a:solidFill>
                <a:latin typeface="Calibri" charset="0"/>
              </a:rPr>
              <a:t>Technological Problems by Session</a:t>
            </a:r>
            <a:endParaRPr lang="en-US" sz="4000">
              <a:solidFill>
                <a:srgbClr val="3366CC"/>
              </a:solidFill>
              <a:latin typeface="Calibri" charset="0"/>
            </a:endParaRPr>
          </a:p>
        </p:txBody>
      </p:sp>
    </p:spTree>
    <p:extLst>
      <p:ext uri="{BB962C8B-B14F-4D97-AF65-F5344CB8AC3E}">
        <p14:creationId xmlns:p14="http://schemas.microsoft.com/office/powerpoint/2010/main" val="291958340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r>
              <a:rPr lang="en-US" sz="4000" b="1">
                <a:solidFill>
                  <a:srgbClr val="3366CC"/>
                </a:solidFill>
              </a:rPr>
              <a:t>Treatment Outcome</a:t>
            </a:r>
            <a:endParaRPr lang="en-US" sz="4000">
              <a:solidFill>
                <a:srgbClr val="3366CC"/>
              </a:solidFill>
            </a:endParaRPr>
          </a:p>
        </p:txBody>
      </p:sp>
      <p:graphicFrame>
        <p:nvGraphicFramePr>
          <p:cNvPr id="75780" name="Content Placeholder 5"/>
          <p:cNvGraphicFramePr>
            <a:graphicFrameLocks noGrp="1"/>
          </p:cNvGraphicFramePr>
          <p:nvPr>
            <p:ph idx="4294967295"/>
            <p:extLst>
              <p:ext uri="{D42A27DB-BD31-4B8C-83A1-F6EECF244321}">
                <p14:modId xmlns:p14="http://schemas.microsoft.com/office/powerpoint/2010/main" val="63021689"/>
              </p:ext>
            </p:extLst>
          </p:nvPr>
        </p:nvGraphicFramePr>
        <p:xfrm>
          <a:off x="1422400" y="1524000"/>
          <a:ext cx="6620933" cy="4627563"/>
        </p:xfrm>
        <a:graphic>
          <a:graphicData uri="http://schemas.openxmlformats.org/presentationml/2006/ole">
            <mc:AlternateContent xmlns:mc="http://schemas.openxmlformats.org/markup-compatibility/2006">
              <mc:Choice xmlns:v="urn:schemas-microsoft-com:vml" Requires="v">
                <p:oleObj spid="_x0000_s69646" name="Chart" r:id="rId4" imgW="8327858" imgH="4627265" progId="Excel.Chart.8">
                  <p:embed/>
                </p:oleObj>
              </mc:Choice>
              <mc:Fallback>
                <p:oleObj name="Chart" r:id="rId4" imgW="8327858"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400" y="1524000"/>
                        <a:ext cx="6620933" cy="4627563"/>
                      </a:xfrm>
                      <a:prstGeom prst="rect">
                        <a:avLst/>
                      </a:prstGeom>
                    </p:spPr>
                  </p:pic>
                </p:oleObj>
              </mc:Fallback>
            </mc:AlternateContent>
          </a:graphicData>
        </a:graphic>
      </p:graphicFrame>
    </p:spTree>
    <p:extLst>
      <p:ext uri="{BB962C8B-B14F-4D97-AF65-F5344CB8AC3E}">
        <p14:creationId xmlns:p14="http://schemas.microsoft.com/office/powerpoint/2010/main" val="750738109"/>
      </p:ext>
    </p:extLst>
  </p:cSld>
  <p:clrMapOvr>
    <a:masterClrMapping/>
  </p:clrMapOvr>
  <p:transition>
    <p:cover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r>
              <a:rPr lang="en-US" sz="4000" b="1">
                <a:solidFill>
                  <a:srgbClr val="3366CC"/>
                </a:solidFill>
              </a:rPr>
              <a:t>Treatment Outcome</a:t>
            </a:r>
            <a:endParaRPr lang="en-US" sz="4000">
              <a:solidFill>
                <a:srgbClr val="3366CC"/>
              </a:solidFill>
            </a:endParaRPr>
          </a:p>
        </p:txBody>
      </p:sp>
      <p:graphicFrame>
        <p:nvGraphicFramePr>
          <p:cNvPr id="76804" name="Content Placeholder 5"/>
          <p:cNvGraphicFramePr>
            <a:graphicFrameLocks noGrp="1"/>
          </p:cNvGraphicFramePr>
          <p:nvPr>
            <p:ph idx="4294967295"/>
            <p:extLst>
              <p:ext uri="{D42A27DB-BD31-4B8C-83A1-F6EECF244321}">
                <p14:modId xmlns:p14="http://schemas.microsoft.com/office/powerpoint/2010/main" val="2712162993"/>
              </p:ext>
            </p:extLst>
          </p:nvPr>
        </p:nvGraphicFramePr>
        <p:xfrm>
          <a:off x="1574800" y="1490133"/>
          <a:ext cx="5359400" cy="4627563"/>
        </p:xfrm>
        <a:graphic>
          <a:graphicData uri="http://schemas.openxmlformats.org/presentationml/2006/ole">
            <mc:AlternateContent xmlns:mc="http://schemas.openxmlformats.org/markup-compatibility/2006">
              <mc:Choice xmlns:v="urn:schemas-microsoft-com:vml" Requires="v">
                <p:oleObj spid="_x0000_s70670" name="Chart" r:id="rId4" imgW="8327858" imgH="4627265" progId="Excel.Chart.8">
                  <p:embed/>
                </p:oleObj>
              </mc:Choice>
              <mc:Fallback>
                <p:oleObj name="Chart" r:id="rId4" imgW="8327858"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800" y="1490133"/>
                        <a:ext cx="5359400" cy="4627563"/>
                      </a:xfrm>
                      <a:prstGeom prst="rect">
                        <a:avLst/>
                      </a:prstGeom>
                    </p:spPr>
                  </p:pic>
                </p:oleObj>
              </mc:Fallback>
            </mc:AlternateContent>
          </a:graphicData>
        </a:graphic>
      </p:graphicFrame>
    </p:spTree>
    <p:extLst>
      <p:ext uri="{BB962C8B-B14F-4D97-AF65-F5344CB8AC3E}">
        <p14:creationId xmlns:p14="http://schemas.microsoft.com/office/powerpoint/2010/main" val="512353913"/>
      </p:ext>
    </p:extLst>
  </p:cSld>
  <p:clrMapOvr>
    <a:masterClrMapping/>
  </p:clrMapOvr>
  <p:transition>
    <p:cover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r>
              <a:rPr lang="en-US" sz="4000" b="1">
                <a:solidFill>
                  <a:srgbClr val="3366CC"/>
                </a:solidFill>
              </a:rPr>
              <a:t>Effect Sizes</a:t>
            </a:r>
            <a:r>
              <a:rPr lang="en-US" sz="3500" b="1">
                <a:solidFill>
                  <a:srgbClr val="17375E"/>
                </a:solidFill>
              </a:rPr>
              <a:t> </a:t>
            </a:r>
            <a:endParaRPr lang="en-US" sz="3500">
              <a:solidFill>
                <a:srgbClr val="17375E"/>
              </a:solidFill>
            </a:endParaRPr>
          </a:p>
        </p:txBody>
      </p:sp>
      <p:graphicFrame>
        <p:nvGraphicFramePr>
          <p:cNvPr id="48132" name="Content Placeholder 5"/>
          <p:cNvGraphicFramePr>
            <a:graphicFrameLocks noGrp="1"/>
          </p:cNvGraphicFramePr>
          <p:nvPr>
            <p:ph idx="4294967295"/>
          </p:nvPr>
        </p:nvGraphicFramePr>
        <p:xfrm>
          <a:off x="457200" y="1600200"/>
          <a:ext cx="8229600" cy="4525963"/>
        </p:xfrm>
        <a:graphic>
          <a:graphicData uri="http://schemas.openxmlformats.org/presentationml/2006/ole">
            <mc:AlternateContent xmlns:mc="http://schemas.openxmlformats.org/markup-compatibility/2006">
              <mc:Choice xmlns:v="urn:schemas-microsoft-com:vml" Requires="v">
                <p:oleObj spid="_x0000_s71694" name="Worksheet" r:id="rId4" imgW="8230313" imgH="4523624" progId="Excel.Sheet.8">
                  <p:embed/>
                </p:oleObj>
              </mc:Choice>
              <mc:Fallback>
                <p:oleObj name="Worksheet" r:id="rId4" imgW="8230313" imgH="4523624"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229600" cy="4525963"/>
                      </a:xfrm>
                      <a:prstGeom prst="rect">
                        <a:avLst/>
                      </a:prstGeom>
                    </p:spPr>
                  </p:pic>
                </p:oleObj>
              </mc:Fallback>
            </mc:AlternateContent>
          </a:graphicData>
        </a:graphic>
      </p:graphicFrame>
      <p:sp>
        <p:nvSpPr>
          <p:cNvPr id="48134" name="TextBox 7"/>
          <p:cNvSpPr txBox="1">
            <a:spLocks noChangeArrowheads="1"/>
          </p:cNvSpPr>
          <p:nvPr/>
        </p:nvSpPr>
        <p:spPr bwMode="auto">
          <a:xfrm>
            <a:off x="1250950" y="6399213"/>
            <a:ext cx="2058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400" dirty="0">
                <a:latin typeface="Calibri" charset="0"/>
              </a:rPr>
              <a:t>*Videoconference study</a:t>
            </a:r>
          </a:p>
        </p:txBody>
      </p:sp>
    </p:spTree>
    <p:extLst>
      <p:ext uri="{BB962C8B-B14F-4D97-AF65-F5344CB8AC3E}">
        <p14:creationId xmlns:p14="http://schemas.microsoft.com/office/powerpoint/2010/main" val="71269875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71862"/>
          </a:xfrm>
        </p:spPr>
        <p:txBody>
          <a:bodyPr/>
          <a:lstStyle/>
          <a:p>
            <a:r>
              <a:rPr lang="en-US" b="1" dirty="0" smtClean="0">
                <a:solidFill>
                  <a:srgbClr val="0000BA"/>
                </a:solidFill>
              </a:rPr>
              <a:t>Can therapist time be minimized?</a:t>
            </a:r>
            <a:endParaRPr lang="en-US" b="1" dirty="0">
              <a:solidFill>
                <a:srgbClr val="0000BA"/>
              </a:solidFill>
            </a:endParaRPr>
          </a:p>
        </p:txBody>
      </p:sp>
    </p:spTree>
    <p:extLst>
      <p:ext uri="{BB962C8B-B14F-4D97-AF65-F5344CB8AC3E}">
        <p14:creationId xmlns:p14="http://schemas.microsoft.com/office/powerpoint/2010/main" val="419316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038"/>
            <a:ext cx="8229600" cy="1143000"/>
          </a:xfrm>
        </p:spPr>
        <p:txBody>
          <a:bodyPr>
            <a:normAutofit fontScale="90000"/>
          </a:bodyPr>
          <a:lstStyle/>
          <a:p>
            <a:r>
              <a:rPr lang="en-US" b="1" dirty="0" smtClean="0">
                <a:solidFill>
                  <a:srgbClr val="0000BA"/>
                </a:solidFill>
                <a:cs typeface="Baskerville"/>
              </a:rPr>
              <a:t>Study 3: Internet</a:t>
            </a:r>
            <a:r>
              <a:rPr lang="en-US" b="1" dirty="0">
                <a:solidFill>
                  <a:srgbClr val="0000BA"/>
                </a:solidFill>
                <a:cs typeface="Baskerville"/>
              </a:rPr>
              <a:t>-based Self-Help </a:t>
            </a:r>
            <a:r>
              <a:rPr lang="en-US" b="1" dirty="0" smtClean="0">
                <a:solidFill>
                  <a:srgbClr val="0000BA"/>
                </a:solidFill>
                <a:cs typeface="Baskerville"/>
              </a:rPr>
              <a:t>for SAD with Remote Therapist </a:t>
            </a:r>
            <a:r>
              <a:rPr lang="en-US" b="1" dirty="0">
                <a:solidFill>
                  <a:srgbClr val="0000BA"/>
                </a:solidFill>
                <a:cs typeface="Baskerville"/>
              </a:rPr>
              <a:t>Support</a:t>
            </a:r>
            <a:endParaRPr lang="en-US" b="1" dirty="0">
              <a:solidFill>
                <a:srgbClr val="0000BA"/>
              </a:solidFill>
            </a:endParaRPr>
          </a:p>
        </p:txBody>
      </p:sp>
    </p:spTree>
    <p:extLst>
      <p:ext uri="{BB962C8B-B14F-4D97-AF65-F5344CB8AC3E}">
        <p14:creationId xmlns:p14="http://schemas.microsoft.com/office/powerpoint/2010/main" val="870216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Web-Based Treatment Program</a:t>
            </a:r>
            <a:endParaRPr lang="en-US" b="1" dirty="0">
              <a:solidFill>
                <a:srgbClr val="0000BA"/>
              </a:solidFill>
            </a:endParaRPr>
          </a:p>
        </p:txBody>
      </p:sp>
      <p:sp>
        <p:nvSpPr>
          <p:cNvPr id="3" name="Content Placeholder 2"/>
          <p:cNvSpPr>
            <a:spLocks noGrp="1"/>
          </p:cNvSpPr>
          <p:nvPr>
            <p:ph sz="quarter" idx="1"/>
          </p:nvPr>
        </p:nvSpPr>
        <p:spPr/>
        <p:txBody>
          <a:bodyPr>
            <a:normAutofit lnSpcReduction="10000"/>
          </a:bodyPr>
          <a:lstStyle/>
          <a:p>
            <a:r>
              <a:rPr lang="en-US" dirty="0"/>
              <a:t>8</a:t>
            </a:r>
            <a:r>
              <a:rPr lang="en-US" dirty="0" smtClean="0"/>
              <a:t> </a:t>
            </a:r>
            <a:r>
              <a:rPr lang="en-US" dirty="0"/>
              <a:t>modules of </a:t>
            </a:r>
            <a:r>
              <a:rPr lang="en-US" dirty="0" smtClean="0"/>
              <a:t>ACT, adapted from our in-person SATP protocol </a:t>
            </a:r>
            <a:r>
              <a:rPr lang="en-US" sz="1800" dirty="0" smtClean="0"/>
              <a:t>(Herbert</a:t>
            </a:r>
            <a:r>
              <a:rPr lang="en-US" sz="1800" dirty="0"/>
              <a:t>, Forman, &amp; </a:t>
            </a:r>
            <a:r>
              <a:rPr lang="en-US" sz="1800" dirty="0" err="1"/>
              <a:t>Dalrymple</a:t>
            </a:r>
            <a:r>
              <a:rPr lang="en-US" sz="1800" dirty="0"/>
              <a:t>, </a:t>
            </a:r>
            <a:r>
              <a:rPr lang="en-US" sz="1800" dirty="0" smtClean="0"/>
              <a:t>2009)</a:t>
            </a:r>
          </a:p>
          <a:p>
            <a:pPr lvl="2"/>
            <a:r>
              <a:rPr lang="en-US" dirty="0" smtClean="0"/>
              <a:t>Presented </a:t>
            </a:r>
            <a:r>
              <a:rPr lang="en-US" dirty="0"/>
              <a:t>in an online </a:t>
            </a:r>
            <a:r>
              <a:rPr lang="en-US" dirty="0" smtClean="0"/>
              <a:t>presentations (30</a:t>
            </a:r>
            <a:r>
              <a:rPr lang="en-US" dirty="0"/>
              <a:t>-45 minutes</a:t>
            </a:r>
            <a:r>
              <a:rPr lang="en-US" dirty="0" smtClean="0"/>
              <a:t>) per module per week</a:t>
            </a:r>
          </a:p>
          <a:p>
            <a:pPr lvl="2"/>
            <a:r>
              <a:rPr lang="en-US" dirty="0" smtClean="0"/>
              <a:t>Core concepts: mindfulness, willingness, </a:t>
            </a:r>
            <a:r>
              <a:rPr lang="en-US" dirty="0" err="1" smtClean="0"/>
              <a:t>defusion</a:t>
            </a:r>
            <a:r>
              <a:rPr lang="en-US" dirty="0" smtClean="0"/>
              <a:t> exercises, &amp; social skills training</a:t>
            </a:r>
            <a:endParaRPr lang="en-US" dirty="0"/>
          </a:p>
          <a:p>
            <a:pPr lvl="2"/>
            <a:r>
              <a:rPr lang="en-US" dirty="0" smtClean="0"/>
              <a:t>Quizzes </a:t>
            </a:r>
            <a:r>
              <a:rPr lang="en-US" dirty="0"/>
              <a:t>to assess understanding before </a:t>
            </a:r>
            <a:r>
              <a:rPr lang="en-US" dirty="0" smtClean="0"/>
              <a:t>progressing </a:t>
            </a:r>
            <a:r>
              <a:rPr lang="en-US" dirty="0"/>
              <a:t>to the next </a:t>
            </a:r>
            <a:r>
              <a:rPr lang="en-US" dirty="0" smtClean="0"/>
              <a:t>module</a:t>
            </a:r>
          </a:p>
          <a:p>
            <a:pPr lvl="2"/>
            <a:r>
              <a:rPr lang="en-US" dirty="0" smtClean="0"/>
              <a:t>Supplemented by reading materials, exercises, and video clips</a:t>
            </a:r>
            <a:endParaRPr lang="en-US" dirty="0"/>
          </a:p>
          <a:p>
            <a:pPr lvl="2"/>
            <a:r>
              <a:rPr lang="en-US" dirty="0" smtClean="0"/>
              <a:t>Exposure Homework</a:t>
            </a:r>
          </a:p>
          <a:p>
            <a:pPr lvl="2"/>
            <a:endParaRPr lang="en-US" dirty="0"/>
          </a:p>
          <a:p>
            <a:pPr marL="0" indent="0">
              <a:buNone/>
            </a:pPr>
            <a:endParaRPr lang="en-US" dirty="0"/>
          </a:p>
        </p:txBody>
      </p:sp>
    </p:spTree>
    <p:extLst>
      <p:ext uri="{BB962C8B-B14F-4D97-AF65-F5344CB8AC3E}">
        <p14:creationId xmlns:p14="http://schemas.microsoft.com/office/powerpoint/2010/main" val="3069044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BA"/>
                </a:solidFill>
              </a:rPr>
              <a:t>Outline</a:t>
            </a:r>
            <a:endParaRPr lang="en-US" b="1" dirty="0">
              <a:solidFill>
                <a:srgbClr val="0000BA"/>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15000200"/>
              </p:ext>
            </p:extLst>
          </p:nvPr>
        </p:nvGraphicFramePr>
        <p:xfrm>
          <a:off x="612775" y="1600200"/>
          <a:ext cx="8153399" cy="4729479"/>
        </p:xfrm>
        <a:graphic>
          <a:graphicData uri="http://schemas.openxmlformats.org/drawingml/2006/table">
            <a:tbl>
              <a:tblPr firstRow="1" bandRow="1">
                <a:tableStyleId>{284E427A-3D55-4303-BF80-6455036E1DE7}</a:tableStyleId>
              </a:tblPr>
              <a:tblGrid>
                <a:gridCol w="1586707"/>
                <a:gridCol w="6566692"/>
              </a:tblGrid>
              <a:tr h="370840">
                <a:tc>
                  <a:txBody>
                    <a:bodyPr/>
                    <a:lstStyle/>
                    <a:p>
                      <a:pPr algn="ctr"/>
                      <a:r>
                        <a:rPr lang="en-US" dirty="0" smtClean="0"/>
                        <a:t>Module</a:t>
                      </a:r>
                      <a:endParaRPr lang="en-US" dirty="0"/>
                    </a:p>
                  </a:txBody>
                  <a:tcPr marL="90595" marR="90595"/>
                </a:tc>
                <a:tc>
                  <a:txBody>
                    <a:bodyPr/>
                    <a:lstStyle/>
                    <a:p>
                      <a:pPr algn="l"/>
                      <a:r>
                        <a:rPr lang="en-US" dirty="0" smtClean="0"/>
                        <a:t>Description of Content</a:t>
                      </a:r>
                      <a:endParaRPr lang="en-US" dirty="0"/>
                    </a:p>
                  </a:txBody>
                  <a:tcPr marL="90595" marR="90595"/>
                </a:tc>
              </a:tr>
              <a:tr h="370840">
                <a:tc>
                  <a:txBody>
                    <a:bodyPr/>
                    <a:lstStyle/>
                    <a:p>
                      <a:pPr algn="ctr"/>
                      <a:endParaRPr lang="en-US" sz="1400" dirty="0" smtClean="0"/>
                    </a:p>
                    <a:p>
                      <a:pPr algn="ctr"/>
                      <a:r>
                        <a:rPr lang="en-US" sz="1400" dirty="0" smtClean="0"/>
                        <a:t>1</a:t>
                      </a:r>
                      <a:endParaRPr lang="en-US" sz="1400" b="1" dirty="0">
                        <a:solidFill>
                          <a:schemeClr val="tx1"/>
                        </a:solidFill>
                        <a:latin typeface="+mn-lt"/>
                      </a:endParaRPr>
                    </a:p>
                  </a:txBody>
                  <a:tcPr marL="90595" marR="90595"/>
                </a:tc>
                <a:tc>
                  <a:txBody>
                    <a:bodyPr/>
                    <a:lstStyle/>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Introduction</a:t>
                      </a:r>
                      <a:r>
                        <a:rPr lang="en-US" sz="1600" dirty="0">
                          <a:effectLst/>
                        </a:rPr>
                        <a:t>; Overview of ACT; creative hopelessness; control as the </a:t>
                      </a:r>
                      <a:r>
                        <a:rPr lang="en-US" sz="1600" dirty="0" smtClean="0">
                          <a:effectLst/>
                        </a:rPr>
                        <a:t>problem</a:t>
                      </a:r>
                      <a:endParaRPr lang="en-US" sz="1600" b="0" dirty="0" smtClean="0">
                        <a:solidFill>
                          <a:schemeClr val="tx1"/>
                        </a:solidFill>
                        <a:effectLst/>
                        <a:latin typeface="+mn-lt"/>
                        <a:ea typeface="ＭＳ 明朝"/>
                        <a:cs typeface="Times New Roman"/>
                      </a:endParaRPr>
                    </a:p>
                  </a:txBody>
                  <a:tcPr marL="67945" marR="67945" marT="0" marB="0"/>
                </a:tc>
              </a:tr>
              <a:tr h="370840">
                <a:tc>
                  <a:txBody>
                    <a:bodyPr/>
                    <a:lstStyle/>
                    <a:p>
                      <a:pPr algn="ctr"/>
                      <a:endParaRPr lang="en-US" sz="1400" dirty="0" smtClean="0"/>
                    </a:p>
                    <a:p>
                      <a:pPr algn="ctr"/>
                      <a:r>
                        <a:rPr lang="en-US" sz="1400" dirty="0" smtClean="0"/>
                        <a:t>2</a:t>
                      </a:r>
                      <a:endParaRPr lang="en-US" sz="1400" b="1" dirty="0">
                        <a:solidFill>
                          <a:schemeClr val="tx1"/>
                        </a:solidFill>
                        <a:latin typeface="+mn-lt"/>
                      </a:endParaRPr>
                    </a:p>
                  </a:txBody>
                  <a:tcPr marL="90595" marR="90595"/>
                </a:tc>
                <a:tc>
                  <a:txBody>
                    <a:bodyPr/>
                    <a:lstStyle/>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Role </a:t>
                      </a:r>
                      <a:r>
                        <a:rPr lang="en-US" sz="1600" dirty="0">
                          <a:effectLst/>
                        </a:rPr>
                        <a:t>and effects of safety behaviors and self-focused attention; gentle refocusing </a:t>
                      </a:r>
                      <a:r>
                        <a:rPr lang="en-US" sz="1600" dirty="0" smtClean="0">
                          <a:effectLst/>
                        </a:rPr>
                        <a:t>strategy; EXPOSURES ,</a:t>
                      </a:r>
                      <a:r>
                        <a:rPr lang="en-US" sz="1600" baseline="0" dirty="0" smtClean="0">
                          <a:effectLst/>
                        </a:rPr>
                        <a:t> and fear hierarchy</a:t>
                      </a:r>
                      <a:endParaRPr lang="en-US" sz="1600" b="0" dirty="0" smtClean="0">
                        <a:solidFill>
                          <a:schemeClr val="tx1"/>
                        </a:solidFill>
                        <a:effectLst/>
                        <a:latin typeface="+mn-lt"/>
                        <a:ea typeface="ＭＳ 明朝"/>
                        <a:cs typeface="Times New Roman"/>
                      </a:endParaRPr>
                    </a:p>
                  </a:txBody>
                  <a:tcPr marL="67945" marR="67945" marT="0" marB="0"/>
                </a:tc>
              </a:tr>
              <a:tr h="370840">
                <a:tc>
                  <a:txBody>
                    <a:bodyPr/>
                    <a:lstStyle/>
                    <a:p>
                      <a:pPr algn="ctr"/>
                      <a:endParaRPr lang="en-US" sz="1400" dirty="0" smtClean="0"/>
                    </a:p>
                    <a:p>
                      <a:pPr algn="ctr"/>
                      <a:r>
                        <a:rPr lang="en-US" sz="1400" dirty="0" smtClean="0"/>
                        <a:t>3</a:t>
                      </a:r>
                      <a:endParaRPr lang="en-US" sz="1400" b="1" dirty="0">
                        <a:solidFill>
                          <a:schemeClr val="tx1"/>
                        </a:solidFill>
                        <a:latin typeface="+mn-lt"/>
                      </a:endParaRPr>
                    </a:p>
                  </a:txBody>
                  <a:tcPr marL="90595" marR="90595"/>
                </a:tc>
                <a:tc>
                  <a:txBody>
                    <a:bodyPr/>
                    <a:lstStyle/>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Willingness; </a:t>
                      </a:r>
                      <a:r>
                        <a:rPr lang="en-US" sz="1600" dirty="0">
                          <a:effectLst/>
                        </a:rPr>
                        <a:t>social </a:t>
                      </a:r>
                      <a:r>
                        <a:rPr lang="en-US" sz="1600" dirty="0" smtClean="0">
                          <a:effectLst/>
                        </a:rPr>
                        <a:t>skills</a:t>
                      </a:r>
                      <a:endParaRPr lang="en-US" sz="1600" b="0" dirty="0" smtClean="0">
                        <a:solidFill>
                          <a:schemeClr val="tx1"/>
                        </a:solidFill>
                        <a:effectLst/>
                        <a:latin typeface="+mn-lt"/>
                        <a:ea typeface="ＭＳ 明朝"/>
                        <a:cs typeface="Times New Roman"/>
                      </a:endParaRPr>
                    </a:p>
                  </a:txBody>
                  <a:tcPr marL="67945" marR="67945" marT="0" marB="0"/>
                </a:tc>
              </a:tr>
              <a:tr h="370840">
                <a:tc>
                  <a:txBody>
                    <a:bodyPr/>
                    <a:lstStyle/>
                    <a:p>
                      <a:pPr algn="ctr"/>
                      <a:endParaRPr lang="en-US" sz="1400" dirty="0" smtClean="0"/>
                    </a:p>
                    <a:p>
                      <a:pPr algn="ctr"/>
                      <a:r>
                        <a:rPr lang="en-US" sz="1400" dirty="0" smtClean="0"/>
                        <a:t>4</a:t>
                      </a:r>
                      <a:endParaRPr lang="en-US" sz="1400" b="1" dirty="0">
                        <a:solidFill>
                          <a:schemeClr val="tx1"/>
                        </a:solidFill>
                        <a:latin typeface="+mn-lt"/>
                      </a:endParaRPr>
                    </a:p>
                  </a:txBody>
                  <a:tcPr marL="90595" marR="90595"/>
                </a:tc>
                <a:tc>
                  <a:txBody>
                    <a:bodyPr/>
                    <a:lstStyle/>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Values</a:t>
                      </a:r>
                      <a:endParaRPr lang="en-US" sz="1600" b="0" dirty="0">
                        <a:solidFill>
                          <a:schemeClr val="tx1"/>
                        </a:solidFill>
                        <a:effectLst/>
                        <a:latin typeface="+mn-lt"/>
                        <a:ea typeface="ＭＳ 明朝"/>
                        <a:cs typeface="Times New Roman"/>
                      </a:endParaRPr>
                    </a:p>
                  </a:txBody>
                  <a:tcPr marL="67945" marR="67945" marT="0" marB="0"/>
                </a:tc>
              </a:tr>
              <a:tr h="370840">
                <a:tc>
                  <a:txBody>
                    <a:bodyPr/>
                    <a:lstStyle/>
                    <a:p>
                      <a:pPr algn="ctr"/>
                      <a:endParaRPr lang="en-US" sz="1400" dirty="0" smtClean="0"/>
                    </a:p>
                    <a:p>
                      <a:pPr algn="ctr"/>
                      <a:r>
                        <a:rPr lang="en-US" sz="1400" dirty="0" smtClean="0"/>
                        <a:t>5</a:t>
                      </a:r>
                      <a:endParaRPr lang="en-US" sz="1400" b="1" dirty="0">
                        <a:solidFill>
                          <a:schemeClr val="tx1"/>
                        </a:solidFill>
                        <a:latin typeface="+mn-lt"/>
                      </a:endParaRPr>
                    </a:p>
                  </a:txBody>
                  <a:tcPr marL="90595" marR="90595"/>
                </a:tc>
                <a:tc>
                  <a:txBody>
                    <a:bodyPr/>
                    <a:lstStyle/>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Cognitive </a:t>
                      </a:r>
                      <a:r>
                        <a:rPr lang="en-US" sz="1600" dirty="0" err="1">
                          <a:effectLst/>
                        </a:rPr>
                        <a:t>defusion</a:t>
                      </a:r>
                      <a:endParaRPr lang="en-US" sz="1600" b="0" dirty="0">
                        <a:solidFill>
                          <a:schemeClr val="tx1"/>
                        </a:solidFill>
                        <a:effectLst/>
                        <a:latin typeface="+mn-lt"/>
                        <a:ea typeface="ＭＳ 明朝"/>
                        <a:cs typeface="Times New Roman"/>
                      </a:endParaRPr>
                    </a:p>
                  </a:txBody>
                  <a:tcPr marL="67945" marR="67945" marT="0" marB="0"/>
                </a:tc>
              </a:tr>
              <a:tr h="370840">
                <a:tc>
                  <a:txBody>
                    <a:bodyPr/>
                    <a:lstStyle/>
                    <a:p>
                      <a:pPr algn="ctr"/>
                      <a:endParaRPr lang="en-US" sz="1400" dirty="0" smtClean="0"/>
                    </a:p>
                    <a:p>
                      <a:pPr algn="ctr"/>
                      <a:r>
                        <a:rPr lang="en-US" sz="1400" dirty="0" smtClean="0"/>
                        <a:t>6</a:t>
                      </a:r>
                      <a:endParaRPr lang="en-US" sz="1400" b="1" dirty="0">
                        <a:solidFill>
                          <a:schemeClr val="tx1"/>
                        </a:solidFill>
                        <a:latin typeface="+mn-lt"/>
                      </a:endParaRPr>
                    </a:p>
                  </a:txBody>
                  <a:tcPr marL="90595" marR="90595"/>
                </a:tc>
                <a:tc>
                  <a:txBody>
                    <a:bodyPr/>
                    <a:lstStyle/>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Mindfulness</a:t>
                      </a:r>
                      <a:endParaRPr lang="en-US" sz="1600" b="0" dirty="0">
                        <a:solidFill>
                          <a:schemeClr val="tx1"/>
                        </a:solidFill>
                        <a:effectLst/>
                        <a:latin typeface="+mn-lt"/>
                        <a:ea typeface="ＭＳ 明朝"/>
                        <a:cs typeface="Times New Roman"/>
                      </a:endParaRPr>
                    </a:p>
                  </a:txBody>
                  <a:tcPr marL="67945" marR="67945" marT="0" marB="0"/>
                </a:tc>
              </a:tr>
              <a:tr h="370840">
                <a:tc>
                  <a:txBody>
                    <a:bodyPr/>
                    <a:lstStyle/>
                    <a:p>
                      <a:pPr algn="ctr"/>
                      <a:endParaRPr lang="en-US" sz="1400" dirty="0" smtClean="0"/>
                    </a:p>
                    <a:p>
                      <a:pPr algn="ctr"/>
                      <a:r>
                        <a:rPr lang="en-US" sz="1400" dirty="0" smtClean="0"/>
                        <a:t>7</a:t>
                      </a:r>
                      <a:endParaRPr lang="en-US" sz="1400" b="1" dirty="0">
                        <a:solidFill>
                          <a:schemeClr val="tx1"/>
                        </a:solidFill>
                        <a:latin typeface="+mn-lt"/>
                      </a:endParaRPr>
                    </a:p>
                  </a:txBody>
                  <a:tcPr marL="90595" marR="90595"/>
                </a:tc>
                <a:tc>
                  <a:txBody>
                    <a:bodyPr/>
                    <a:lstStyle/>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Conceptualized</a:t>
                      </a:r>
                      <a:r>
                        <a:rPr lang="en-US" sz="1600" dirty="0">
                          <a:effectLst/>
                        </a:rPr>
                        <a:t>/observing self</a:t>
                      </a:r>
                      <a:endParaRPr lang="en-US" sz="1600" b="0" dirty="0">
                        <a:solidFill>
                          <a:schemeClr val="tx1"/>
                        </a:solidFill>
                        <a:effectLst/>
                        <a:latin typeface="+mn-lt"/>
                        <a:ea typeface="ＭＳ 明朝"/>
                        <a:cs typeface="Times New Roman"/>
                      </a:endParaRPr>
                    </a:p>
                  </a:txBody>
                  <a:tcPr marL="67945" marR="67945" marT="0" marB="0"/>
                </a:tc>
              </a:tr>
              <a:tr h="370840">
                <a:tc>
                  <a:txBody>
                    <a:bodyPr/>
                    <a:lstStyle/>
                    <a:p>
                      <a:pPr algn="ctr"/>
                      <a:endParaRPr lang="en-US" sz="1400" dirty="0" smtClean="0"/>
                    </a:p>
                    <a:p>
                      <a:pPr algn="ctr"/>
                      <a:r>
                        <a:rPr lang="en-US" sz="1400" dirty="0" smtClean="0"/>
                        <a:t>8</a:t>
                      </a:r>
                      <a:endParaRPr lang="en-US" sz="1400" b="1" dirty="0">
                        <a:solidFill>
                          <a:schemeClr val="tx1"/>
                        </a:solidFill>
                        <a:latin typeface="+mn-lt"/>
                      </a:endParaRPr>
                    </a:p>
                  </a:txBody>
                  <a:tcPr marL="90595" marR="90595"/>
                </a:tc>
                <a:tc>
                  <a:txBody>
                    <a:bodyPr/>
                    <a:lstStyle/>
                    <a:p>
                      <a:pPr marL="0" marR="0">
                        <a:spcBef>
                          <a:spcPts val="0"/>
                        </a:spcBef>
                        <a:spcAft>
                          <a:spcPts val="0"/>
                        </a:spcAft>
                      </a:pPr>
                      <a:endParaRPr lang="en-US" sz="1600" dirty="0" smtClean="0">
                        <a:effectLst/>
                      </a:endParaRPr>
                    </a:p>
                    <a:p>
                      <a:pPr marL="0" marR="0">
                        <a:spcBef>
                          <a:spcPts val="0"/>
                        </a:spcBef>
                        <a:spcAft>
                          <a:spcPts val="0"/>
                        </a:spcAft>
                      </a:pPr>
                      <a:r>
                        <a:rPr lang="en-US" sz="1600" dirty="0" smtClean="0">
                          <a:effectLst/>
                        </a:rPr>
                        <a:t>Post</a:t>
                      </a:r>
                      <a:r>
                        <a:rPr lang="en-US" sz="1600" dirty="0">
                          <a:effectLst/>
                        </a:rPr>
                        <a:t>-treatment plan; relapse prevention</a:t>
                      </a:r>
                      <a:endParaRPr lang="en-US" sz="1600" b="0" dirty="0">
                        <a:solidFill>
                          <a:schemeClr val="tx1"/>
                        </a:solidFill>
                        <a:effectLst/>
                        <a:latin typeface="+mn-lt"/>
                        <a:ea typeface="ＭＳ 明朝"/>
                        <a:cs typeface="Times New Roman"/>
                      </a:endParaRPr>
                    </a:p>
                  </a:txBody>
                  <a:tcPr marL="67945" marR="67945" marT="0" marB="0"/>
                </a:tc>
              </a:tr>
            </a:tbl>
          </a:graphicData>
        </a:graphic>
      </p:graphicFrame>
    </p:spTree>
    <p:extLst>
      <p:ext uri="{BB962C8B-B14F-4D97-AF65-F5344CB8AC3E}">
        <p14:creationId xmlns:p14="http://schemas.microsoft.com/office/powerpoint/2010/main" val="4159381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Interface</a:t>
            </a:r>
            <a:endParaRPr lang="en-US" dirty="0"/>
          </a:p>
        </p:txBody>
      </p:sp>
      <p:pic>
        <p:nvPicPr>
          <p:cNvPr id="6" name="Picture 5" descr="Instructor's view.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98" y="0"/>
            <a:ext cx="8684430" cy="6766759"/>
          </a:xfrm>
          <a:prstGeom prst="rect">
            <a:avLst/>
          </a:prstGeom>
        </p:spPr>
      </p:pic>
      <p:sp>
        <p:nvSpPr>
          <p:cNvPr id="7" name="Oval 6"/>
          <p:cNvSpPr/>
          <p:nvPr/>
        </p:nvSpPr>
        <p:spPr>
          <a:xfrm>
            <a:off x="1975386" y="858561"/>
            <a:ext cx="5785060" cy="8975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666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BA"/>
                </a:solidFill>
              </a:rPr>
              <a:t>Screenshots</a:t>
            </a:r>
            <a:endParaRPr lang="en-US" b="1" dirty="0"/>
          </a:p>
        </p:txBody>
      </p:sp>
      <p:pic>
        <p:nvPicPr>
          <p:cNvPr id="4" name="Content Placeholder 3" descr="CourseSites Welcome Page.tiff"/>
          <p:cNvPicPr>
            <a:picLocks noGrp="1" noChangeAspect="1"/>
          </p:cNvPicPr>
          <p:nvPr>
            <p:ph sz="quarter" idx="1"/>
          </p:nvPr>
        </p:nvPicPr>
        <p:blipFill>
          <a:blip r:embed="rId2">
            <a:extLst>
              <a:ext uri="{28A0092B-C50C-407E-A947-70E740481C1C}">
                <a14:useLocalDpi xmlns:a14="http://schemas.microsoft.com/office/drawing/2010/main" val="0"/>
              </a:ext>
            </a:extLst>
          </a:blip>
          <a:srcRect l="169" r="169"/>
          <a:stretch>
            <a:fillRect/>
          </a:stretch>
        </p:blipFill>
        <p:spPr>
          <a:xfrm>
            <a:off x="149719" y="1600200"/>
            <a:ext cx="8790465" cy="4847079"/>
          </a:xfrm>
        </p:spPr>
      </p:pic>
    </p:spTree>
    <p:extLst>
      <p:ext uri="{BB962C8B-B14F-4D97-AF65-F5344CB8AC3E}">
        <p14:creationId xmlns:p14="http://schemas.microsoft.com/office/powerpoint/2010/main" val="141072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b="1" dirty="0">
                <a:solidFill>
                  <a:srgbClr val="0000BA"/>
                </a:solidFill>
              </a:rPr>
              <a:t>Bridging the Gap?</a:t>
            </a:r>
          </a:p>
        </p:txBody>
      </p:sp>
      <p:sp>
        <p:nvSpPr>
          <p:cNvPr id="21507" name="Rectangle 3"/>
          <p:cNvSpPr>
            <a:spLocks noGrp="1" noChangeArrowheads="1"/>
          </p:cNvSpPr>
          <p:nvPr>
            <p:ph type="body" idx="1"/>
          </p:nvPr>
        </p:nvSpPr>
        <p:spPr>
          <a:xfrm>
            <a:off x="457200" y="1583268"/>
            <a:ext cx="8229600" cy="4822296"/>
          </a:xfrm>
        </p:spPr>
        <p:txBody>
          <a:bodyPr>
            <a:normAutofit fontScale="85000" lnSpcReduction="10000"/>
          </a:bodyPr>
          <a:lstStyle/>
          <a:p>
            <a:r>
              <a:rPr lang="en-US" dirty="0"/>
              <a:t>Videoconference-mediated treatments show </a:t>
            </a:r>
            <a:r>
              <a:rPr lang="en-US" dirty="0" smtClean="0"/>
              <a:t>promise</a:t>
            </a:r>
          </a:p>
          <a:p>
            <a:pPr lvl="1"/>
            <a:r>
              <a:rPr lang="en-US" dirty="0">
                <a:latin typeface="Tw Cen MT" charset="0"/>
              </a:rPr>
              <a:t>Real-time video/audio communication</a:t>
            </a:r>
          </a:p>
          <a:p>
            <a:pPr lvl="1"/>
            <a:r>
              <a:rPr lang="en-US" dirty="0" smtClean="0">
                <a:latin typeface="Tw Cen MT" charset="0"/>
              </a:rPr>
              <a:t>Reduce </a:t>
            </a:r>
            <a:r>
              <a:rPr lang="en-US" dirty="0">
                <a:latin typeface="Tw Cen MT" charset="0"/>
              </a:rPr>
              <a:t>logistical barriers (e.g., distance, time)</a:t>
            </a:r>
          </a:p>
          <a:p>
            <a:pPr lvl="1"/>
            <a:r>
              <a:rPr lang="en-US" dirty="0">
                <a:latin typeface="Tw Cen MT" charset="0"/>
              </a:rPr>
              <a:t>May increase willingness to engage in </a:t>
            </a:r>
            <a:r>
              <a:rPr lang="en-US" dirty="0" err="1">
                <a:latin typeface="Tw Cen MT" charset="0"/>
              </a:rPr>
              <a:t>tx</a:t>
            </a:r>
            <a:endParaRPr lang="en-US" dirty="0">
              <a:latin typeface="Tw Cen MT" charset="0"/>
            </a:endParaRPr>
          </a:p>
          <a:p>
            <a:endParaRPr lang="en-US" dirty="0" smtClean="0">
              <a:latin typeface="Tw Cen MT" charset="0"/>
            </a:endParaRPr>
          </a:p>
          <a:p>
            <a:pPr marL="0" indent="0">
              <a:buNone/>
            </a:pPr>
            <a:endParaRPr lang="en-US" dirty="0" smtClean="0">
              <a:latin typeface="Tw Cen MT" charset="0"/>
            </a:endParaRPr>
          </a:p>
          <a:p>
            <a:r>
              <a:rPr lang="en-US" dirty="0" smtClean="0"/>
              <a:t>But</a:t>
            </a:r>
            <a:r>
              <a:rPr lang="en-US" dirty="0"/>
              <a:t>…</a:t>
            </a:r>
          </a:p>
          <a:p>
            <a:pPr lvl="1"/>
            <a:r>
              <a:rPr lang="en-US" dirty="0" smtClean="0"/>
              <a:t>Research </a:t>
            </a:r>
            <a:r>
              <a:rPr lang="en-US" dirty="0"/>
              <a:t>is preliminary</a:t>
            </a:r>
          </a:p>
          <a:p>
            <a:pPr lvl="2"/>
            <a:r>
              <a:rPr lang="en-US" dirty="0" smtClean="0"/>
              <a:t>Many VC </a:t>
            </a:r>
            <a:r>
              <a:rPr lang="en-US" dirty="0"/>
              <a:t>technologies can be </a:t>
            </a:r>
            <a:r>
              <a:rPr lang="en-US" dirty="0" smtClean="0"/>
              <a:t>expensive (e.g. VA)</a:t>
            </a:r>
          </a:p>
          <a:p>
            <a:pPr lvl="1"/>
            <a:r>
              <a:rPr lang="en-US" dirty="0" smtClean="0"/>
              <a:t>Dedicated broadband vs. low-tech options</a:t>
            </a:r>
          </a:p>
          <a:p>
            <a:pPr lvl="1"/>
            <a:r>
              <a:rPr lang="en-US" dirty="0" smtClean="0"/>
              <a:t>Exposure-based treatments for anxiety can be difficult</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067" y="3249964"/>
            <a:ext cx="2142066" cy="160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571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Overview of Module 1 Screen Shot.tiff"/>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0376" r="18361" b="-10376"/>
          <a:stretch/>
        </p:blipFill>
        <p:spPr>
          <a:xfrm>
            <a:off x="0" y="0"/>
            <a:ext cx="9023207" cy="6467181"/>
          </a:xfrm>
        </p:spPr>
      </p:pic>
    </p:spTree>
    <p:extLst>
      <p:ext uri="{BB962C8B-B14F-4D97-AF65-F5344CB8AC3E}">
        <p14:creationId xmlns:p14="http://schemas.microsoft.com/office/powerpoint/2010/main" val="640063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398150" y="2323235"/>
            <a:ext cx="3574512" cy="1044388"/>
          </a:xfrm>
        </p:spPr>
        <p:txBody>
          <a:bodyPr/>
          <a:lstStyle/>
          <a:p>
            <a:r>
              <a:rPr lang="en-US" dirty="0" smtClean="0">
                <a:solidFill>
                  <a:srgbClr val="0000BA"/>
                </a:solidFill>
              </a:rPr>
              <a:t>Tug of War</a:t>
            </a:r>
            <a:endParaRPr lang="en-US" dirty="0">
              <a:solidFill>
                <a:srgbClr val="0000BA"/>
              </a:solidFill>
            </a:endParaRPr>
          </a:p>
        </p:txBody>
      </p:sp>
      <p:pic>
        <p:nvPicPr>
          <p:cNvPr id="4" name="Content Placeholder 3" descr="tug of war.pdf"/>
          <p:cNvPicPr>
            <a:picLocks noGrp="1" noChangeAspect="1"/>
          </p:cNvPicPr>
          <p:nvPr>
            <p:ph idx="1"/>
          </p:nvPr>
        </p:nvPicPr>
        <p:blipFill rotWithShape="1">
          <a:blip r:embed="rId3">
            <a:alphaModFix/>
            <a:extLst>
              <a:ext uri="{28A0092B-C50C-407E-A947-70E740481C1C}">
                <a14:useLocalDpi xmlns:a14="http://schemas.microsoft.com/office/drawing/2010/main" val="0"/>
              </a:ext>
            </a:extLst>
          </a:blip>
          <a:srcRect l="-302" r="-170"/>
          <a:stretch/>
        </p:blipFill>
        <p:spPr>
          <a:xfrm>
            <a:off x="1128853" y="298694"/>
            <a:ext cx="6998920" cy="6341208"/>
          </a:xfrm>
          <a:prstGeom prst="roundRect">
            <a:avLst>
              <a:gd name="adj" fmla="val 8594"/>
            </a:avLst>
          </a:prstGeom>
          <a:solidFill>
            <a:schemeClr val="bg1"/>
          </a:solidFill>
          <a:ln>
            <a:noFill/>
          </a:ln>
          <a:effectLst>
            <a:glow rad="101600">
              <a:srgbClr val="FFFF00">
                <a:alpha val="75000"/>
              </a:srgbClr>
            </a:glow>
            <a:reflection blurRad="12700" stA="38000" endPos="28000" dist="5000" dir="5400000" sy="-100000" algn="bl" rotWithShape="0"/>
          </a:effectLst>
        </p:spPr>
      </p:pic>
    </p:spTree>
    <p:extLst>
      <p:ext uri="{BB962C8B-B14F-4D97-AF65-F5344CB8AC3E}">
        <p14:creationId xmlns:p14="http://schemas.microsoft.com/office/powerpoint/2010/main" val="1372110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366614" y="2283389"/>
            <a:ext cx="9505866" cy="1044388"/>
          </a:xfrm>
        </p:spPr>
        <p:txBody>
          <a:bodyPr/>
          <a:lstStyle/>
          <a:p>
            <a:r>
              <a:rPr lang="en-US" dirty="0" smtClean="0">
                <a:solidFill>
                  <a:srgbClr val="0000BA"/>
                </a:solidFill>
              </a:rPr>
              <a:t>Drop the rope!</a:t>
            </a:r>
            <a:endParaRPr lang="en-US" dirty="0">
              <a:solidFill>
                <a:srgbClr val="0000BA"/>
              </a:solidFill>
            </a:endParaRPr>
          </a:p>
        </p:txBody>
      </p:sp>
      <p:pic>
        <p:nvPicPr>
          <p:cNvPr id="4" name="Content Placeholder 3" descr="drop the rope.pdf"/>
          <p:cNvPicPr>
            <a:picLocks noGrp="1" noChangeAspect="1"/>
          </p:cNvPicPr>
          <p:nvPr>
            <p:ph idx="1"/>
          </p:nvPr>
        </p:nvPicPr>
        <p:blipFill rotWithShape="1">
          <a:blip r:embed="rId3">
            <a:extLst>
              <a:ext uri="{28A0092B-C50C-407E-A947-70E740481C1C}">
                <a14:useLocalDpi xmlns:a14="http://schemas.microsoft.com/office/drawing/2010/main" val="0"/>
              </a:ext>
            </a:extLst>
          </a:blip>
          <a:srcRect l="-291" r="4730"/>
          <a:stretch/>
        </p:blipFill>
        <p:spPr>
          <a:xfrm>
            <a:off x="860657" y="441029"/>
            <a:ext cx="7987004" cy="5999886"/>
          </a:xfrm>
          <a:prstGeom prst="roundRect">
            <a:avLst>
              <a:gd name="adj" fmla="val 8594"/>
            </a:avLst>
          </a:prstGeom>
          <a:solidFill>
            <a:schemeClr val="bg1"/>
          </a:solidFill>
          <a:ln>
            <a:noFill/>
          </a:ln>
          <a:effectLst>
            <a:glow rad="101600">
              <a:srgbClr val="FFFF00">
                <a:alpha val="75000"/>
              </a:srgbClr>
            </a:glow>
            <a:reflection blurRad="12700" stA="38000" endPos="28000" dist="5000" dir="5400000" sy="-100000" algn="bl" rotWithShape="0"/>
          </a:effectLst>
        </p:spPr>
      </p:pic>
    </p:spTree>
    <p:extLst>
      <p:ext uri="{BB962C8B-B14F-4D97-AF65-F5344CB8AC3E}">
        <p14:creationId xmlns:p14="http://schemas.microsoft.com/office/powerpoint/2010/main" val="4269906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Recruitment</a:t>
            </a:r>
            <a:endParaRPr lang="en-US" b="1" dirty="0">
              <a:solidFill>
                <a:srgbClr val="0000BA"/>
              </a:solidFill>
            </a:endParaRPr>
          </a:p>
        </p:txBody>
      </p:sp>
      <p:pic>
        <p:nvPicPr>
          <p:cNvPr id="4" name="Content Placeholder 3" descr="MC900439359.JPG"/>
          <p:cNvPicPr>
            <a:picLocks noGrp="1" noChangeAspect="1"/>
          </p:cNvPicPr>
          <p:nvPr>
            <p:ph sz="quarter" idx="1"/>
          </p:nvPr>
        </p:nvPicPr>
        <p:blipFill>
          <a:blip r:embed="rId2">
            <a:extLst>
              <a:ext uri="{28A0092B-C50C-407E-A947-70E740481C1C}">
                <a14:useLocalDpi xmlns:a14="http://schemas.microsoft.com/office/drawing/2010/main" val="0"/>
              </a:ext>
            </a:extLst>
          </a:blip>
          <a:srcRect l="-40678" r="-40678"/>
          <a:stretch>
            <a:fillRect/>
          </a:stretch>
        </p:blipFill>
        <p:spPr>
          <a:xfrm>
            <a:off x="2719355" y="1510556"/>
            <a:ext cx="8153400" cy="4495800"/>
          </a:xfrm>
          <a:prstGeom prst="rect">
            <a:avLst/>
          </a:prstGeom>
        </p:spPr>
      </p:pic>
      <p:sp>
        <p:nvSpPr>
          <p:cNvPr id="5" name="Rectangle 4"/>
          <p:cNvSpPr/>
          <p:nvPr/>
        </p:nvSpPr>
        <p:spPr>
          <a:xfrm>
            <a:off x="-836706" y="1704789"/>
            <a:ext cx="5408706" cy="2400657"/>
          </a:xfrm>
          <a:prstGeom prst="rect">
            <a:avLst/>
          </a:prstGeom>
        </p:spPr>
        <p:txBody>
          <a:bodyPr wrap="square">
            <a:spAutoFit/>
          </a:bodyPr>
          <a:lstStyle/>
          <a:p>
            <a:pPr marL="1714500" lvl="3" indent="-342900">
              <a:buFont typeface="Arial"/>
              <a:buChar char="•"/>
            </a:pPr>
            <a:r>
              <a:rPr lang="en-US" sz="2500" dirty="0" smtClean="0"/>
              <a:t>Local </a:t>
            </a:r>
            <a:r>
              <a:rPr lang="en-US" sz="2500" dirty="0"/>
              <a:t>and national advertisements </a:t>
            </a:r>
          </a:p>
          <a:p>
            <a:pPr marL="1714500" lvl="3" indent="-342900">
              <a:buFont typeface="Arial"/>
              <a:buChar char="•"/>
            </a:pPr>
            <a:r>
              <a:rPr lang="en-US" sz="2500" dirty="0"/>
              <a:t>Online SAD message </a:t>
            </a:r>
            <a:r>
              <a:rPr lang="en-US" sz="2500" dirty="0" smtClean="0"/>
              <a:t>boards</a:t>
            </a:r>
          </a:p>
          <a:p>
            <a:pPr marL="1714500" lvl="3" indent="-342900">
              <a:buFont typeface="Arial"/>
              <a:buChar char="•"/>
            </a:pPr>
            <a:r>
              <a:rPr lang="en-US" sz="2500" dirty="0" smtClean="0"/>
              <a:t>Facebook Ads</a:t>
            </a:r>
            <a:endParaRPr lang="en-US" sz="2500" dirty="0"/>
          </a:p>
          <a:p>
            <a:pPr marL="1714500" lvl="3" indent="-342900">
              <a:buFont typeface="Arial"/>
              <a:buChar char="•"/>
            </a:pPr>
            <a:r>
              <a:rPr lang="en-US" sz="2500" dirty="0"/>
              <a:t>Referrals</a:t>
            </a:r>
          </a:p>
        </p:txBody>
      </p:sp>
    </p:spTree>
    <p:extLst>
      <p:ext uri="{BB962C8B-B14F-4D97-AF65-F5344CB8AC3E}">
        <p14:creationId xmlns:p14="http://schemas.microsoft.com/office/powerpoint/2010/main" val="2685189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Participants</a:t>
            </a:r>
            <a:endParaRPr lang="en-US" b="1" dirty="0">
              <a:solidFill>
                <a:srgbClr val="0000BA"/>
              </a:solidFill>
            </a:endParaRPr>
          </a:p>
        </p:txBody>
      </p:sp>
      <p:sp>
        <p:nvSpPr>
          <p:cNvPr id="3" name="Content Placeholder 2"/>
          <p:cNvSpPr>
            <a:spLocks noGrp="1"/>
          </p:cNvSpPr>
          <p:nvPr>
            <p:ph sz="quarter" idx="1"/>
          </p:nvPr>
        </p:nvSpPr>
        <p:spPr/>
        <p:txBody>
          <a:bodyPr>
            <a:normAutofit lnSpcReduction="10000"/>
          </a:bodyPr>
          <a:lstStyle/>
          <a:p>
            <a:r>
              <a:rPr lang="en-US" dirty="0" smtClean="0"/>
              <a:t>13 Adults</a:t>
            </a:r>
          </a:p>
          <a:p>
            <a:r>
              <a:rPr lang="en-US" dirty="0" smtClean="0"/>
              <a:t>69.2% female</a:t>
            </a:r>
          </a:p>
          <a:p>
            <a:r>
              <a:rPr lang="en-US" dirty="0" smtClean="0"/>
              <a:t>Ages 23 – 57; mean age 33.2 </a:t>
            </a:r>
            <a:r>
              <a:rPr lang="en-US" dirty="0"/>
              <a:t>(</a:t>
            </a:r>
            <a:r>
              <a:rPr lang="en-US" i="1" dirty="0"/>
              <a:t>SD</a:t>
            </a:r>
            <a:r>
              <a:rPr lang="en-US" dirty="0"/>
              <a:t> = 10.4) </a:t>
            </a:r>
            <a:endParaRPr lang="en-US" dirty="0" smtClean="0"/>
          </a:p>
          <a:p>
            <a:r>
              <a:rPr lang="en-US" dirty="0" smtClean="0"/>
              <a:t>69.2 % Caucasian, 69.2%</a:t>
            </a:r>
            <a:r>
              <a:rPr lang="en-US" dirty="0"/>
              <a:t> </a:t>
            </a:r>
            <a:r>
              <a:rPr lang="en-US" dirty="0" smtClean="0"/>
              <a:t>employed full-time, 46.2%</a:t>
            </a:r>
            <a:r>
              <a:rPr lang="en-US" dirty="0"/>
              <a:t> </a:t>
            </a:r>
            <a:r>
              <a:rPr lang="en-US" dirty="0" smtClean="0"/>
              <a:t>single, 53.8</a:t>
            </a:r>
            <a:r>
              <a:rPr lang="en-US" dirty="0"/>
              <a:t>% had a college degree </a:t>
            </a:r>
            <a:endParaRPr lang="en-US" dirty="0" smtClean="0"/>
          </a:p>
          <a:p>
            <a:r>
              <a:rPr lang="en-US" dirty="0" smtClean="0"/>
              <a:t>Past </a:t>
            </a:r>
            <a:r>
              <a:rPr lang="en-US" dirty="0" err="1" smtClean="0"/>
              <a:t>tx</a:t>
            </a:r>
            <a:r>
              <a:rPr lang="en-US" dirty="0" smtClean="0"/>
              <a:t> history: </a:t>
            </a:r>
          </a:p>
          <a:p>
            <a:pPr lvl="1"/>
            <a:r>
              <a:rPr lang="en-US" dirty="0" smtClean="0"/>
              <a:t>9 of 13 had received </a:t>
            </a:r>
            <a:r>
              <a:rPr lang="en-US" dirty="0" err="1" smtClean="0"/>
              <a:t>tx</a:t>
            </a:r>
            <a:r>
              <a:rPr lang="en-US" dirty="0" smtClean="0"/>
              <a:t> in the past</a:t>
            </a:r>
          </a:p>
          <a:p>
            <a:pPr lvl="2"/>
            <a:r>
              <a:rPr lang="en-US" dirty="0" smtClean="0"/>
              <a:t>2 </a:t>
            </a:r>
            <a:r>
              <a:rPr lang="en-US" dirty="0"/>
              <a:t>received </a:t>
            </a:r>
            <a:r>
              <a:rPr lang="en-US" dirty="0" smtClean="0"/>
              <a:t>group </a:t>
            </a:r>
            <a:r>
              <a:rPr lang="en-US" dirty="0"/>
              <a:t>CBT (more than 15 years ago</a:t>
            </a:r>
            <a:r>
              <a:rPr lang="en-US" dirty="0" smtClean="0"/>
              <a:t>)</a:t>
            </a:r>
            <a:endParaRPr lang="en-US" dirty="0"/>
          </a:p>
          <a:p>
            <a:pPr lvl="2"/>
            <a:r>
              <a:rPr lang="en-US" dirty="0" smtClean="0"/>
              <a:t>2 SAD </a:t>
            </a:r>
            <a:r>
              <a:rPr lang="en-US" dirty="0" err="1" smtClean="0"/>
              <a:t>tx</a:t>
            </a:r>
            <a:r>
              <a:rPr lang="en-US" dirty="0" smtClean="0"/>
              <a:t> in context of other </a:t>
            </a:r>
            <a:r>
              <a:rPr lang="en-US" dirty="0" err="1" smtClean="0"/>
              <a:t>tx</a:t>
            </a:r>
            <a:endParaRPr lang="en-US" dirty="0"/>
          </a:p>
        </p:txBody>
      </p:sp>
    </p:spTree>
    <p:extLst>
      <p:ext uri="{BB962C8B-B14F-4D97-AF65-F5344CB8AC3E}">
        <p14:creationId xmlns:p14="http://schemas.microsoft.com/office/powerpoint/2010/main" val="2796665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ightArrow">
            <a:avLst/>
          </a:prstGeom>
        </p:spPr>
        <p:txBody>
          <a:bodyPr>
            <a:normAutofit fontScale="90000"/>
          </a:bodyPr>
          <a:lstStyle/>
          <a:p>
            <a:r>
              <a:rPr lang="en-US" b="1" dirty="0" smtClean="0">
                <a:solidFill>
                  <a:srgbClr val="0000BA"/>
                </a:solidFill>
              </a:rPr>
              <a:t>Procedures</a:t>
            </a:r>
            <a:endParaRPr lang="en-US" b="1" dirty="0">
              <a:solidFill>
                <a:srgbClr val="0000BA"/>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59325805"/>
              </p:ext>
            </p:extLst>
          </p:nvPr>
        </p:nvGraphicFramePr>
        <p:xfrm>
          <a:off x="134592" y="1585259"/>
          <a:ext cx="885999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252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BA"/>
                </a:solidFill>
              </a:rPr>
              <a:t>Therapist Support</a:t>
            </a:r>
            <a:endParaRPr lang="en-US" dirty="0">
              <a:solidFill>
                <a:srgbClr val="0000BA"/>
              </a:solidFill>
            </a:endParaRPr>
          </a:p>
        </p:txBody>
      </p:sp>
      <p:pic>
        <p:nvPicPr>
          <p:cNvPr id="4" name="Content Placeholder 3" descr="Skype-1.tiff"/>
          <p:cNvPicPr>
            <a:picLocks noGrp="1" noChangeAspect="1"/>
          </p:cNvPicPr>
          <p:nvPr>
            <p:ph sz="quarter" idx="1"/>
          </p:nvPr>
        </p:nvPicPr>
        <p:blipFill>
          <a:blip r:embed="rId2">
            <a:extLst>
              <a:ext uri="{28A0092B-C50C-407E-A947-70E740481C1C}">
                <a14:useLocalDpi xmlns:a14="http://schemas.microsoft.com/office/drawing/2010/main" val="0"/>
              </a:ext>
            </a:extLst>
          </a:blip>
          <a:srcRect l="-66068" r="-66068"/>
          <a:stretch>
            <a:fillRect/>
          </a:stretch>
        </p:blipFill>
        <p:spPr>
          <a:xfrm>
            <a:off x="-2308225" y="1656644"/>
            <a:ext cx="8153400" cy="4495800"/>
          </a:xfrm>
        </p:spPr>
      </p:pic>
      <p:sp>
        <p:nvSpPr>
          <p:cNvPr id="5" name="Rectangle 4"/>
          <p:cNvSpPr/>
          <p:nvPr/>
        </p:nvSpPr>
        <p:spPr>
          <a:xfrm>
            <a:off x="7591102" y="6359222"/>
            <a:ext cx="1174946" cy="276999"/>
          </a:xfrm>
          <a:prstGeom prst="rect">
            <a:avLst/>
          </a:prstGeom>
        </p:spPr>
        <p:txBody>
          <a:bodyPr wrap="none">
            <a:spAutoFit/>
          </a:bodyPr>
          <a:lstStyle/>
          <a:p>
            <a:r>
              <a:rPr lang="en-US" sz="1200" dirty="0"/>
              <a:t>From </a:t>
            </a:r>
            <a:r>
              <a:rPr lang="en-US" sz="1200" dirty="0" err="1"/>
              <a:t>Skype.com</a:t>
            </a:r>
            <a:endParaRPr lang="en-US" sz="1200" dirty="0"/>
          </a:p>
        </p:txBody>
      </p:sp>
      <p:pic>
        <p:nvPicPr>
          <p:cNvPr id="2" name="Picture 1" descr="skype-to-skype-calls.jpg"/>
          <p:cNvPicPr>
            <a:picLocks noChangeAspect="1"/>
          </p:cNvPicPr>
          <p:nvPr/>
        </p:nvPicPr>
        <p:blipFill>
          <a:blip r:embed="rId3">
            <a:extLst>
              <a:ext uri="{BEBA8EAE-BF5A-486C-A8C5-ECC9F3942E4B}">
                <a14:imgProps xmlns:a14="http://schemas.microsoft.com/office/drawing/2010/main">
                  <a14:imgLayer r:embed="rId4">
                    <a14:imgEffect>
                      <a14:backgroundRemoval t="0" b="88095" l="0" r="100000"/>
                    </a14:imgEffect>
                  </a14:imgLayer>
                </a14:imgProps>
              </a:ext>
              <a:ext uri="{28A0092B-C50C-407E-A947-70E740481C1C}">
                <a14:useLocalDpi xmlns:a14="http://schemas.microsoft.com/office/drawing/2010/main" val="0"/>
              </a:ext>
            </a:extLst>
          </a:blip>
          <a:stretch>
            <a:fillRect/>
          </a:stretch>
        </p:blipFill>
        <p:spPr>
          <a:xfrm>
            <a:off x="3430457" y="2157591"/>
            <a:ext cx="5713543" cy="4234744"/>
          </a:xfrm>
          <a:prstGeom prst="rect">
            <a:avLst/>
          </a:prstGeom>
        </p:spPr>
      </p:pic>
    </p:spTree>
    <p:extLst>
      <p:ext uri="{BB962C8B-B14F-4D97-AF65-F5344CB8AC3E}">
        <p14:creationId xmlns:p14="http://schemas.microsoft.com/office/powerpoint/2010/main" val="1700161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Skype Therapist Check-In</a:t>
            </a:r>
            <a:endParaRPr lang="en-US" b="1" dirty="0">
              <a:solidFill>
                <a:srgbClr val="0000BA"/>
              </a:solidFill>
            </a:endParaRPr>
          </a:p>
        </p:txBody>
      </p:sp>
      <p:sp>
        <p:nvSpPr>
          <p:cNvPr id="3" name="Content Placeholder 2"/>
          <p:cNvSpPr>
            <a:spLocks noGrp="1"/>
          </p:cNvSpPr>
          <p:nvPr>
            <p:ph sz="quarter" idx="1"/>
          </p:nvPr>
        </p:nvSpPr>
        <p:spPr/>
        <p:txBody>
          <a:bodyPr>
            <a:normAutofit/>
          </a:bodyPr>
          <a:lstStyle/>
          <a:p>
            <a:r>
              <a:rPr lang="en-US" dirty="0" smtClean="0"/>
              <a:t>10-15 minutes (1x/week)</a:t>
            </a:r>
          </a:p>
          <a:p>
            <a:pPr lvl="2"/>
            <a:r>
              <a:rPr lang="en-US" dirty="0" smtClean="0"/>
              <a:t>provide </a:t>
            </a:r>
            <a:r>
              <a:rPr lang="en-US" dirty="0"/>
              <a:t>support (e.g., empathic listening</a:t>
            </a:r>
            <a:r>
              <a:rPr lang="en-US" dirty="0" smtClean="0"/>
              <a:t>)</a:t>
            </a:r>
            <a:endParaRPr lang="en-US" dirty="0"/>
          </a:p>
          <a:p>
            <a:pPr lvl="2"/>
            <a:r>
              <a:rPr lang="en-US" dirty="0" smtClean="0"/>
              <a:t>clarify </a:t>
            </a:r>
            <a:r>
              <a:rPr lang="en-US" dirty="0"/>
              <a:t>treatment concepts as </a:t>
            </a:r>
            <a:r>
              <a:rPr lang="en-US" dirty="0" smtClean="0"/>
              <a:t>needed</a:t>
            </a:r>
          </a:p>
          <a:p>
            <a:pPr lvl="2"/>
            <a:r>
              <a:rPr lang="en-US" dirty="0"/>
              <a:t>t</a:t>
            </a:r>
            <a:r>
              <a:rPr lang="en-US" dirty="0" smtClean="0"/>
              <a:t>rouble-shooting (e.g. exposure ideas)</a:t>
            </a:r>
            <a:endParaRPr lang="en-US" dirty="0"/>
          </a:p>
          <a:p>
            <a:pPr lvl="2"/>
            <a:r>
              <a:rPr lang="en-US" dirty="0" smtClean="0"/>
              <a:t>address </a:t>
            </a:r>
            <a:r>
              <a:rPr lang="en-US" dirty="0"/>
              <a:t>technological </a:t>
            </a:r>
            <a:r>
              <a:rPr lang="en-US" dirty="0" smtClean="0"/>
              <a:t>questions</a:t>
            </a:r>
            <a:endParaRPr lang="en-US" dirty="0"/>
          </a:p>
          <a:p>
            <a:pPr lvl="2"/>
            <a:r>
              <a:rPr lang="en-US" dirty="0" smtClean="0"/>
              <a:t>discuss </a:t>
            </a:r>
            <a:r>
              <a:rPr lang="en-US" dirty="0"/>
              <a:t>general issues with </a:t>
            </a:r>
            <a:r>
              <a:rPr lang="en-US" dirty="0" smtClean="0"/>
              <a:t>treatment </a:t>
            </a:r>
          </a:p>
          <a:p>
            <a:r>
              <a:rPr lang="en-US" dirty="0" smtClean="0"/>
              <a:t>Video</a:t>
            </a:r>
          </a:p>
          <a:p>
            <a:pPr lvl="1"/>
            <a:r>
              <a:rPr lang="en-US" dirty="0" smtClean="0"/>
              <a:t>Serves a dual purpose</a:t>
            </a:r>
          </a:p>
          <a:p>
            <a:pPr lvl="1"/>
            <a:r>
              <a:rPr lang="en-US" dirty="0" smtClean="0"/>
              <a:t>Also a social exposure?</a:t>
            </a:r>
          </a:p>
        </p:txBody>
      </p:sp>
      <p:pic>
        <p:nvPicPr>
          <p:cNvPr id="6" name="Content Placeholder 3" descr="Online Therapy Clip.jpg"/>
          <p:cNvPicPr>
            <a:picLocks noChangeAspect="1"/>
          </p:cNvPicPr>
          <p:nvPr/>
        </p:nvPicPr>
        <p:blipFill>
          <a:blip r:embed="rId3">
            <a:extLst>
              <a:ext uri="{28A0092B-C50C-407E-A947-70E740481C1C}">
                <a14:useLocalDpi xmlns:a14="http://schemas.microsoft.com/office/drawing/2010/main" val="0"/>
              </a:ext>
            </a:extLst>
          </a:blip>
          <a:srcRect t="1032" b="1032"/>
          <a:stretch>
            <a:fillRect/>
          </a:stretch>
        </p:blipFill>
        <p:spPr>
          <a:xfrm>
            <a:off x="4998357" y="4437571"/>
            <a:ext cx="3922913" cy="2163101"/>
          </a:xfrm>
          <a:prstGeom prst="rect">
            <a:avLst/>
          </a:prstGeom>
        </p:spPr>
      </p:pic>
      <p:sp>
        <p:nvSpPr>
          <p:cNvPr id="7" name="TextBox 6"/>
          <p:cNvSpPr txBox="1"/>
          <p:nvPr/>
        </p:nvSpPr>
        <p:spPr>
          <a:xfrm>
            <a:off x="5235222" y="4611890"/>
            <a:ext cx="564445" cy="369332"/>
          </a:xfrm>
          <a:prstGeom prst="rect">
            <a:avLst/>
          </a:prstGeom>
          <a:noFill/>
        </p:spPr>
        <p:txBody>
          <a:bodyPr wrap="square" rtlCol="0">
            <a:spAutoFit/>
          </a:bodyPr>
          <a:lstStyle/>
          <a:p>
            <a:r>
              <a:rPr lang="en-US" dirty="0" smtClean="0">
                <a:solidFill>
                  <a:schemeClr val="bg1"/>
                </a:solidFill>
              </a:rPr>
              <a:t>CBT</a:t>
            </a:r>
            <a:endParaRPr lang="en-US" dirty="0">
              <a:solidFill>
                <a:schemeClr val="bg1"/>
              </a:solidFill>
            </a:endParaRPr>
          </a:p>
        </p:txBody>
      </p:sp>
    </p:spTree>
    <p:extLst>
      <p:ext uri="{BB962C8B-B14F-4D97-AF65-F5344CB8AC3E}">
        <p14:creationId xmlns:p14="http://schemas.microsoft.com/office/powerpoint/2010/main" val="40244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Results: Acceptability &amp; Feasibility</a:t>
            </a:r>
            <a:endParaRPr lang="en-US" b="1" dirty="0">
              <a:solidFill>
                <a:srgbClr val="0000BA"/>
              </a:solidFill>
            </a:endParaRPr>
          </a:p>
        </p:txBody>
      </p:sp>
      <p:sp>
        <p:nvSpPr>
          <p:cNvPr id="3" name="Content Placeholder 2"/>
          <p:cNvSpPr>
            <a:spLocks noGrp="1"/>
          </p:cNvSpPr>
          <p:nvPr>
            <p:ph sz="quarter" idx="1"/>
          </p:nvPr>
        </p:nvSpPr>
        <p:spPr>
          <a:xfrm>
            <a:off x="281214" y="1877786"/>
            <a:ext cx="8645072" cy="4526643"/>
          </a:xfrm>
        </p:spPr>
        <p:txBody>
          <a:bodyPr>
            <a:normAutofit/>
          </a:bodyPr>
          <a:lstStyle/>
          <a:p>
            <a:r>
              <a:rPr lang="en-US" sz="2800" b="1" dirty="0" smtClean="0">
                <a:solidFill>
                  <a:srgbClr val="FF6600"/>
                </a:solidFill>
              </a:rPr>
              <a:t>Attrition was 0%!</a:t>
            </a:r>
          </a:p>
          <a:p>
            <a:r>
              <a:rPr lang="en-US" sz="2800" dirty="0" smtClean="0"/>
              <a:t>92.3% completely or mostly satisfied with </a:t>
            </a:r>
            <a:r>
              <a:rPr lang="en-US" sz="2800" dirty="0" err="1" smtClean="0"/>
              <a:t>tx</a:t>
            </a:r>
            <a:r>
              <a:rPr lang="en-US" sz="2800" dirty="0" smtClean="0"/>
              <a:t> &amp; therapist</a:t>
            </a:r>
          </a:p>
          <a:p>
            <a:r>
              <a:rPr lang="en-US" sz="2800" dirty="0" smtClean="0"/>
              <a:t>92.3% found receiving the program as very or fairly easy</a:t>
            </a:r>
          </a:p>
          <a:p>
            <a:r>
              <a:rPr lang="en-US" sz="2800" dirty="0"/>
              <a:t>80.4% did not experience any technical difficulties during Skype therapist support</a:t>
            </a:r>
          </a:p>
          <a:p>
            <a:r>
              <a:rPr lang="en-US" sz="2800" dirty="0" smtClean="0"/>
              <a:t>92.3% found therapist support helpful/very helpful</a:t>
            </a:r>
          </a:p>
          <a:p>
            <a:r>
              <a:rPr lang="en-US" sz="2800" dirty="0" smtClean="0"/>
              <a:t>All said that they would recommend to a friend</a:t>
            </a:r>
          </a:p>
        </p:txBody>
      </p:sp>
    </p:spTree>
    <p:extLst>
      <p:ext uri="{BB962C8B-B14F-4D97-AF65-F5344CB8AC3E}">
        <p14:creationId xmlns:p14="http://schemas.microsoft.com/office/powerpoint/2010/main" val="2798630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Symptom Improvement</a:t>
            </a:r>
            <a:endParaRPr lang="en-US" b="1" dirty="0">
              <a:solidFill>
                <a:srgbClr val="0000BA"/>
              </a:solidFill>
            </a:endParaRPr>
          </a:p>
        </p:txBody>
      </p:sp>
      <p:sp>
        <p:nvSpPr>
          <p:cNvPr id="3" name="Content Placeholder 2"/>
          <p:cNvSpPr>
            <a:spLocks noGrp="1"/>
          </p:cNvSpPr>
          <p:nvPr>
            <p:ph sz="quarter" idx="1"/>
          </p:nvPr>
        </p:nvSpPr>
        <p:spPr>
          <a:xfrm>
            <a:off x="457200" y="1288144"/>
            <a:ext cx="8229600" cy="4254499"/>
          </a:xfrm>
        </p:spPr>
        <p:txBody>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38922083"/>
              </p:ext>
            </p:extLst>
          </p:nvPr>
        </p:nvGraphicFramePr>
        <p:xfrm>
          <a:off x="727566" y="1714863"/>
          <a:ext cx="7959234" cy="3959410"/>
        </p:xfrm>
        <a:graphic>
          <a:graphicData uri="http://schemas.openxmlformats.org/drawingml/2006/table">
            <a:tbl>
              <a:tblPr firstRow="1" bandRow="1">
                <a:tableStyleId>{5C22544A-7EE6-4342-B048-85BDC9FD1C3A}</a:tableStyleId>
              </a:tblPr>
              <a:tblGrid>
                <a:gridCol w="1326539"/>
                <a:gridCol w="1326539"/>
                <a:gridCol w="1326539"/>
                <a:gridCol w="1326539"/>
                <a:gridCol w="1326539"/>
                <a:gridCol w="1326539"/>
              </a:tblGrid>
              <a:tr h="783181">
                <a:tc>
                  <a:txBody>
                    <a:bodyPr/>
                    <a:lstStyle/>
                    <a:p>
                      <a:endParaRPr lang="en-US" dirty="0"/>
                    </a:p>
                  </a:txBody>
                  <a:tcPr/>
                </a:tc>
                <a:tc>
                  <a:txBody>
                    <a:bodyPr/>
                    <a:lstStyle/>
                    <a:p>
                      <a:r>
                        <a:rPr lang="en-US" dirty="0" smtClean="0"/>
                        <a:t>Pre </a:t>
                      </a:r>
                      <a:r>
                        <a:rPr lang="en-US" dirty="0" err="1" smtClean="0"/>
                        <a:t>Tx</a:t>
                      </a:r>
                      <a:r>
                        <a:rPr lang="en-US" dirty="0" smtClean="0"/>
                        <a:t> Mean</a:t>
                      </a:r>
                      <a:endParaRPr lang="en-US" dirty="0"/>
                    </a:p>
                  </a:txBody>
                  <a:tcPr/>
                </a:tc>
                <a:tc>
                  <a:txBody>
                    <a:bodyPr/>
                    <a:lstStyle/>
                    <a:p>
                      <a:r>
                        <a:rPr lang="en-US" dirty="0" smtClean="0"/>
                        <a:t>Post</a:t>
                      </a:r>
                      <a:r>
                        <a:rPr lang="en-US" baseline="0" dirty="0" smtClean="0"/>
                        <a:t> </a:t>
                      </a:r>
                      <a:r>
                        <a:rPr lang="en-US" baseline="0" dirty="0" err="1" smtClean="0"/>
                        <a:t>Tx</a:t>
                      </a:r>
                      <a:r>
                        <a:rPr lang="en-US" baseline="0" dirty="0" smtClean="0"/>
                        <a:t> Mean</a:t>
                      </a:r>
                      <a:endParaRPr lang="en-US" dirty="0"/>
                    </a:p>
                  </a:txBody>
                  <a:tcPr/>
                </a:tc>
                <a:tc>
                  <a:txBody>
                    <a:bodyPr/>
                    <a:lstStyle/>
                    <a:p>
                      <a:r>
                        <a:rPr lang="en-US" dirty="0" smtClean="0"/>
                        <a:t>t</a:t>
                      </a:r>
                      <a:endParaRPr lang="en-US" i="1" dirty="0"/>
                    </a:p>
                  </a:txBody>
                  <a:tcPr/>
                </a:tc>
                <a:tc>
                  <a:txBody>
                    <a:bodyPr/>
                    <a:lstStyle/>
                    <a:p>
                      <a:r>
                        <a:rPr lang="en-US" dirty="0" smtClean="0"/>
                        <a:t>p</a:t>
                      </a:r>
                      <a:endParaRPr lang="en-US" i="1" dirty="0"/>
                    </a:p>
                  </a:txBody>
                  <a:tcPr/>
                </a:tc>
                <a:tc>
                  <a:txBody>
                    <a:bodyPr/>
                    <a:lstStyle/>
                    <a:p>
                      <a:r>
                        <a:rPr lang="en-US" dirty="0" smtClean="0"/>
                        <a:t>Effect Size (d)</a:t>
                      </a:r>
                      <a:endParaRPr lang="en-US" dirty="0"/>
                    </a:p>
                  </a:txBody>
                  <a:tcPr/>
                </a:tc>
              </a:tr>
              <a:tr h="453747">
                <a:tc>
                  <a:txBody>
                    <a:bodyPr/>
                    <a:lstStyle/>
                    <a:p>
                      <a:r>
                        <a:rPr lang="en-US" dirty="0" smtClean="0"/>
                        <a:t>SPAI-SP</a:t>
                      </a:r>
                      <a:endParaRPr lang="en-US" dirty="0"/>
                    </a:p>
                  </a:txBody>
                  <a:tcPr/>
                </a:tc>
                <a:tc>
                  <a:txBody>
                    <a:bodyPr/>
                    <a:lstStyle/>
                    <a:p>
                      <a:r>
                        <a:rPr lang="en-US" dirty="0" smtClean="0"/>
                        <a:t>139.53</a:t>
                      </a:r>
                      <a:endParaRPr lang="en-US" dirty="0"/>
                    </a:p>
                  </a:txBody>
                  <a:tcPr/>
                </a:tc>
                <a:tc>
                  <a:txBody>
                    <a:bodyPr/>
                    <a:lstStyle/>
                    <a:p>
                      <a:r>
                        <a:rPr lang="en-US" dirty="0" smtClean="0"/>
                        <a:t>89.07</a:t>
                      </a:r>
                      <a:endParaRPr lang="en-US" dirty="0"/>
                    </a:p>
                  </a:txBody>
                  <a:tcPr/>
                </a:tc>
                <a:tc>
                  <a:txBody>
                    <a:bodyPr/>
                    <a:lstStyle/>
                    <a:p>
                      <a:r>
                        <a:rPr lang="en-US" dirty="0" smtClean="0"/>
                        <a:t>5.61</a:t>
                      </a:r>
                      <a:endParaRPr lang="en-US" dirty="0"/>
                    </a:p>
                  </a:txBody>
                  <a:tcPr/>
                </a:tc>
                <a:tc>
                  <a:txBody>
                    <a:bodyPr/>
                    <a:lstStyle/>
                    <a:p>
                      <a:r>
                        <a:rPr lang="en-US" dirty="0" smtClean="0"/>
                        <a:t>&lt; .001</a:t>
                      </a:r>
                      <a:endParaRPr lang="en-US" dirty="0"/>
                    </a:p>
                  </a:txBody>
                  <a:tcPr/>
                </a:tc>
                <a:tc>
                  <a:txBody>
                    <a:bodyPr/>
                    <a:lstStyle/>
                    <a:p>
                      <a:r>
                        <a:rPr lang="en-US" dirty="0" smtClean="0"/>
                        <a:t>1.47</a:t>
                      </a:r>
                      <a:endParaRPr lang="en-US" dirty="0"/>
                    </a:p>
                  </a:txBody>
                  <a:tcPr/>
                </a:tc>
              </a:tr>
              <a:tr h="453747">
                <a:tc>
                  <a:txBody>
                    <a:bodyPr/>
                    <a:lstStyle/>
                    <a:p>
                      <a:r>
                        <a:rPr lang="en-US" dirty="0" smtClean="0"/>
                        <a:t>LSAS- Total</a:t>
                      </a:r>
                      <a:endParaRPr lang="en-US" dirty="0"/>
                    </a:p>
                  </a:txBody>
                  <a:tcPr/>
                </a:tc>
                <a:tc>
                  <a:txBody>
                    <a:bodyPr/>
                    <a:lstStyle/>
                    <a:p>
                      <a:r>
                        <a:rPr lang="en-US" dirty="0" smtClean="0"/>
                        <a:t>78.85</a:t>
                      </a:r>
                      <a:endParaRPr lang="en-US" dirty="0"/>
                    </a:p>
                  </a:txBody>
                  <a:tcPr/>
                </a:tc>
                <a:tc>
                  <a:txBody>
                    <a:bodyPr/>
                    <a:lstStyle/>
                    <a:p>
                      <a:r>
                        <a:rPr lang="en-US" dirty="0" smtClean="0"/>
                        <a:t>51.85</a:t>
                      </a:r>
                      <a:endParaRPr lang="en-US" dirty="0"/>
                    </a:p>
                  </a:txBody>
                  <a:tcPr/>
                </a:tc>
                <a:tc>
                  <a:txBody>
                    <a:bodyPr/>
                    <a:lstStyle/>
                    <a:p>
                      <a:r>
                        <a:rPr lang="en-US" dirty="0" smtClean="0"/>
                        <a:t>5.33</a:t>
                      </a:r>
                      <a:endParaRPr lang="en-US" dirty="0"/>
                    </a:p>
                  </a:txBody>
                  <a:tcPr/>
                </a:tc>
                <a:tc>
                  <a:txBody>
                    <a:bodyPr/>
                    <a:lstStyle/>
                    <a:p>
                      <a:r>
                        <a:rPr lang="en-US" dirty="0" smtClean="0"/>
                        <a:t>&lt; .000</a:t>
                      </a:r>
                      <a:endParaRPr lang="en-US" dirty="0"/>
                    </a:p>
                  </a:txBody>
                  <a:tcPr/>
                </a:tc>
                <a:tc>
                  <a:txBody>
                    <a:bodyPr/>
                    <a:lstStyle/>
                    <a:p>
                      <a:r>
                        <a:rPr lang="en-US" dirty="0" smtClean="0"/>
                        <a:t>0.92</a:t>
                      </a:r>
                      <a:endParaRPr lang="en-US" dirty="0"/>
                    </a:p>
                  </a:txBody>
                  <a:tcPr/>
                </a:tc>
              </a:tr>
              <a:tr h="453747">
                <a:tc>
                  <a:txBody>
                    <a:bodyPr/>
                    <a:lstStyle/>
                    <a:p>
                      <a:r>
                        <a:rPr lang="en-US" dirty="0" smtClean="0"/>
                        <a:t>LSAS- Fear</a:t>
                      </a:r>
                      <a:endParaRPr lang="en-US" dirty="0"/>
                    </a:p>
                  </a:txBody>
                  <a:tcPr/>
                </a:tc>
                <a:tc>
                  <a:txBody>
                    <a:bodyPr/>
                    <a:lstStyle/>
                    <a:p>
                      <a:r>
                        <a:rPr lang="en-US" dirty="0" smtClean="0"/>
                        <a:t>41.85</a:t>
                      </a:r>
                      <a:endParaRPr lang="en-US" dirty="0"/>
                    </a:p>
                  </a:txBody>
                  <a:tcPr/>
                </a:tc>
                <a:tc>
                  <a:txBody>
                    <a:bodyPr/>
                    <a:lstStyle/>
                    <a:p>
                      <a:r>
                        <a:rPr lang="en-US" dirty="0" smtClean="0"/>
                        <a:t>28.23</a:t>
                      </a:r>
                      <a:endParaRPr lang="en-US" dirty="0"/>
                    </a:p>
                  </a:txBody>
                  <a:tcPr/>
                </a:tc>
                <a:tc>
                  <a:txBody>
                    <a:bodyPr/>
                    <a:lstStyle/>
                    <a:p>
                      <a:r>
                        <a:rPr lang="en-US" dirty="0" smtClean="0"/>
                        <a:t>6.48</a:t>
                      </a:r>
                      <a:endParaRPr lang="en-US" dirty="0"/>
                    </a:p>
                  </a:txBody>
                  <a:tcPr/>
                </a:tc>
                <a:tc>
                  <a:txBody>
                    <a:bodyPr/>
                    <a:lstStyle/>
                    <a:p>
                      <a:r>
                        <a:rPr lang="en-US" dirty="0" smtClean="0"/>
                        <a:t>&lt; .001</a:t>
                      </a:r>
                      <a:endParaRPr lang="en-US" dirty="0"/>
                    </a:p>
                  </a:txBody>
                  <a:tcPr/>
                </a:tc>
                <a:tc>
                  <a:txBody>
                    <a:bodyPr/>
                    <a:lstStyle/>
                    <a:p>
                      <a:r>
                        <a:rPr lang="en-US" dirty="0" smtClean="0"/>
                        <a:t>0.90</a:t>
                      </a:r>
                      <a:endParaRPr lang="en-US" dirty="0"/>
                    </a:p>
                  </a:txBody>
                  <a:tcPr/>
                </a:tc>
              </a:tr>
              <a:tr h="453747">
                <a:tc>
                  <a:txBody>
                    <a:bodyPr/>
                    <a:lstStyle/>
                    <a:p>
                      <a:r>
                        <a:rPr lang="en-US" dirty="0" smtClean="0"/>
                        <a:t>LSAS-Avoid</a:t>
                      </a:r>
                      <a:endParaRPr lang="en-US" dirty="0"/>
                    </a:p>
                  </a:txBody>
                  <a:tcPr/>
                </a:tc>
                <a:tc>
                  <a:txBody>
                    <a:bodyPr/>
                    <a:lstStyle/>
                    <a:p>
                      <a:r>
                        <a:rPr lang="en-US" dirty="0" smtClean="0"/>
                        <a:t>37.00</a:t>
                      </a:r>
                      <a:endParaRPr lang="en-US" dirty="0"/>
                    </a:p>
                  </a:txBody>
                  <a:tcPr/>
                </a:tc>
                <a:tc>
                  <a:txBody>
                    <a:bodyPr/>
                    <a:lstStyle/>
                    <a:p>
                      <a:r>
                        <a:rPr lang="en-US" dirty="0" smtClean="0"/>
                        <a:t>23.62</a:t>
                      </a:r>
                      <a:endParaRPr lang="en-US" dirty="0"/>
                    </a:p>
                  </a:txBody>
                  <a:tcPr/>
                </a:tc>
                <a:tc>
                  <a:txBody>
                    <a:bodyPr/>
                    <a:lstStyle/>
                    <a:p>
                      <a:r>
                        <a:rPr lang="en-US" dirty="0" smtClean="0"/>
                        <a:t>4.11</a:t>
                      </a:r>
                      <a:endParaRPr lang="en-US" dirty="0"/>
                    </a:p>
                  </a:txBody>
                  <a:tcPr/>
                </a:tc>
                <a:tc>
                  <a:txBody>
                    <a:bodyPr/>
                    <a:lstStyle/>
                    <a:p>
                      <a:r>
                        <a:rPr lang="en-US" dirty="0" smtClean="0"/>
                        <a:t>= .001</a:t>
                      </a:r>
                      <a:endParaRPr lang="en-US" dirty="0"/>
                    </a:p>
                  </a:txBody>
                  <a:tcPr/>
                </a:tc>
                <a:tc>
                  <a:txBody>
                    <a:bodyPr/>
                    <a:lstStyle/>
                    <a:p>
                      <a:r>
                        <a:rPr lang="en-US" dirty="0" smtClean="0"/>
                        <a:t>0.88</a:t>
                      </a:r>
                      <a:endParaRPr lang="en-US" dirty="0"/>
                    </a:p>
                  </a:txBody>
                  <a:tcPr/>
                </a:tc>
              </a:tr>
              <a:tr h="453747">
                <a:tc>
                  <a:txBody>
                    <a:bodyPr/>
                    <a:lstStyle/>
                    <a:p>
                      <a:r>
                        <a:rPr lang="en-US" dirty="0" smtClean="0"/>
                        <a:t>CGI-</a:t>
                      </a:r>
                      <a:r>
                        <a:rPr lang="en-US" dirty="0" err="1" smtClean="0"/>
                        <a:t>Sev</a:t>
                      </a:r>
                      <a:endParaRPr lang="en-US" dirty="0"/>
                    </a:p>
                  </a:txBody>
                  <a:tcPr/>
                </a:tc>
                <a:tc>
                  <a:txBody>
                    <a:bodyPr/>
                    <a:lstStyle/>
                    <a:p>
                      <a:r>
                        <a:rPr lang="en-US" dirty="0" smtClean="0"/>
                        <a:t>4.75</a:t>
                      </a:r>
                      <a:endParaRPr lang="en-US" dirty="0"/>
                    </a:p>
                  </a:txBody>
                  <a:tcPr/>
                </a:tc>
                <a:tc>
                  <a:txBody>
                    <a:bodyPr/>
                    <a:lstStyle/>
                    <a:p>
                      <a:r>
                        <a:rPr lang="en-US" dirty="0" smtClean="0"/>
                        <a:t>3.75</a:t>
                      </a:r>
                      <a:endParaRPr lang="en-US" dirty="0"/>
                    </a:p>
                  </a:txBody>
                  <a:tcPr/>
                </a:tc>
                <a:tc>
                  <a:txBody>
                    <a:bodyPr/>
                    <a:lstStyle/>
                    <a:p>
                      <a:r>
                        <a:rPr lang="en-US" dirty="0" smtClean="0"/>
                        <a:t>3.63</a:t>
                      </a:r>
                      <a:endParaRPr lang="en-US" dirty="0"/>
                    </a:p>
                  </a:txBody>
                  <a:tcPr/>
                </a:tc>
                <a:tc>
                  <a:txBody>
                    <a:bodyPr/>
                    <a:lstStyle/>
                    <a:p>
                      <a:r>
                        <a:rPr lang="en-US" dirty="0" smtClean="0"/>
                        <a:t>=</a:t>
                      </a:r>
                      <a:r>
                        <a:rPr lang="en-US" baseline="0" dirty="0" smtClean="0"/>
                        <a:t> </a:t>
                      </a:r>
                      <a:r>
                        <a:rPr lang="en-US" dirty="0" smtClean="0"/>
                        <a:t>.004</a:t>
                      </a:r>
                      <a:endParaRPr lang="en-US" dirty="0"/>
                    </a:p>
                  </a:txBody>
                  <a:tcPr/>
                </a:tc>
                <a:tc>
                  <a:txBody>
                    <a:bodyPr/>
                    <a:lstStyle/>
                    <a:p>
                      <a:r>
                        <a:rPr lang="en-US" dirty="0" smtClean="0"/>
                        <a:t>0.99</a:t>
                      </a:r>
                      <a:endParaRPr lang="en-US" dirty="0"/>
                    </a:p>
                  </a:txBody>
                  <a:tcPr/>
                </a:tc>
              </a:tr>
              <a:tr h="453747">
                <a:tc>
                  <a:txBody>
                    <a:bodyPr/>
                    <a:lstStyle/>
                    <a:p>
                      <a:r>
                        <a:rPr lang="en-US" dirty="0" smtClean="0"/>
                        <a:t>Brief-FNE</a:t>
                      </a:r>
                      <a:endParaRPr lang="en-US" dirty="0"/>
                    </a:p>
                  </a:txBody>
                  <a:tcPr/>
                </a:tc>
                <a:tc>
                  <a:txBody>
                    <a:bodyPr/>
                    <a:lstStyle/>
                    <a:p>
                      <a:r>
                        <a:rPr lang="en-US" dirty="0" smtClean="0"/>
                        <a:t>50.23</a:t>
                      </a:r>
                      <a:endParaRPr lang="en-US" dirty="0"/>
                    </a:p>
                  </a:txBody>
                  <a:tcPr/>
                </a:tc>
                <a:tc>
                  <a:txBody>
                    <a:bodyPr/>
                    <a:lstStyle/>
                    <a:p>
                      <a:r>
                        <a:rPr lang="en-US" dirty="0" smtClean="0"/>
                        <a:t>39.85</a:t>
                      </a:r>
                      <a:endParaRPr lang="en-US" dirty="0"/>
                    </a:p>
                  </a:txBody>
                  <a:tcPr/>
                </a:tc>
                <a:tc>
                  <a:txBody>
                    <a:bodyPr/>
                    <a:lstStyle/>
                    <a:p>
                      <a:r>
                        <a:rPr lang="en-US" dirty="0" smtClean="0"/>
                        <a:t>4.33</a:t>
                      </a:r>
                      <a:endParaRPr lang="en-US" dirty="0"/>
                    </a:p>
                  </a:txBody>
                  <a:tcPr/>
                </a:tc>
                <a:tc>
                  <a:txBody>
                    <a:bodyPr/>
                    <a:lstStyle/>
                    <a:p>
                      <a:r>
                        <a:rPr lang="en-US" dirty="0" smtClean="0"/>
                        <a:t>=</a:t>
                      </a:r>
                      <a:r>
                        <a:rPr lang="en-US" baseline="0" dirty="0" smtClean="0"/>
                        <a:t> </a:t>
                      </a:r>
                      <a:r>
                        <a:rPr lang="en-US" dirty="0" smtClean="0"/>
                        <a:t>.001</a:t>
                      </a:r>
                      <a:endParaRPr lang="en-US" dirty="0"/>
                    </a:p>
                  </a:txBody>
                  <a:tcPr/>
                </a:tc>
                <a:tc>
                  <a:txBody>
                    <a:bodyPr/>
                    <a:lstStyle/>
                    <a:p>
                      <a:r>
                        <a:rPr lang="en-US" dirty="0" smtClean="0"/>
                        <a:t>1.17</a:t>
                      </a:r>
                      <a:endParaRPr lang="en-US" dirty="0"/>
                    </a:p>
                  </a:txBody>
                  <a:tcPr/>
                </a:tc>
              </a:tr>
              <a:tr h="453747">
                <a:tc>
                  <a:txBody>
                    <a:bodyPr/>
                    <a:lstStyle/>
                    <a:p>
                      <a:r>
                        <a:rPr lang="en-US" dirty="0" smtClean="0"/>
                        <a:t>BDI</a:t>
                      </a:r>
                      <a:endParaRPr lang="en-US" dirty="0"/>
                    </a:p>
                  </a:txBody>
                  <a:tcPr/>
                </a:tc>
                <a:tc>
                  <a:txBody>
                    <a:bodyPr/>
                    <a:lstStyle/>
                    <a:p>
                      <a:r>
                        <a:rPr lang="en-US" dirty="0" smtClean="0"/>
                        <a:t>13.31</a:t>
                      </a:r>
                      <a:endParaRPr lang="en-US" dirty="0"/>
                    </a:p>
                  </a:txBody>
                  <a:tcPr/>
                </a:tc>
                <a:tc>
                  <a:txBody>
                    <a:bodyPr/>
                    <a:lstStyle/>
                    <a:p>
                      <a:r>
                        <a:rPr lang="en-US" dirty="0" smtClean="0"/>
                        <a:t>5.69</a:t>
                      </a:r>
                      <a:endParaRPr lang="en-US" dirty="0"/>
                    </a:p>
                  </a:txBody>
                  <a:tcPr/>
                </a:tc>
                <a:tc>
                  <a:txBody>
                    <a:bodyPr/>
                    <a:lstStyle/>
                    <a:p>
                      <a:r>
                        <a:rPr lang="en-US" dirty="0" smtClean="0"/>
                        <a:t>3.46</a:t>
                      </a:r>
                      <a:endParaRPr lang="en-US" dirty="0"/>
                    </a:p>
                  </a:txBody>
                  <a:tcPr/>
                </a:tc>
                <a:tc>
                  <a:txBody>
                    <a:bodyPr/>
                    <a:lstStyle/>
                    <a:p>
                      <a:r>
                        <a:rPr lang="en-US" dirty="0" smtClean="0"/>
                        <a:t>= .005</a:t>
                      </a:r>
                      <a:endParaRPr lang="en-US" dirty="0"/>
                    </a:p>
                  </a:txBody>
                  <a:tcPr/>
                </a:tc>
                <a:tc>
                  <a:txBody>
                    <a:bodyPr/>
                    <a:lstStyle/>
                    <a:p>
                      <a:r>
                        <a:rPr lang="en-US" dirty="0" smtClean="0"/>
                        <a:t>1.11</a:t>
                      </a:r>
                      <a:endParaRPr lang="en-US" dirty="0"/>
                    </a:p>
                  </a:txBody>
                  <a:tcPr/>
                </a:tc>
              </a:tr>
            </a:tbl>
          </a:graphicData>
        </a:graphic>
      </p:graphicFrame>
    </p:spTree>
    <p:extLst>
      <p:ext uri="{BB962C8B-B14F-4D97-AF65-F5344CB8AC3E}">
        <p14:creationId xmlns:p14="http://schemas.microsoft.com/office/powerpoint/2010/main" val="259790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b="1" dirty="0" smtClean="0">
                <a:solidFill>
                  <a:srgbClr val="0000BA"/>
                </a:solidFill>
                <a:latin typeface="Tw Cen MT" charset="0"/>
              </a:rPr>
              <a:t>Exposure-Based Procedures</a:t>
            </a:r>
            <a:endParaRPr lang="en-US" b="1" dirty="0">
              <a:solidFill>
                <a:srgbClr val="0000BA"/>
              </a:solidFill>
              <a:latin typeface="Tw Cen MT" charset="0"/>
            </a:endParaRPr>
          </a:p>
        </p:txBody>
      </p:sp>
      <p:sp>
        <p:nvSpPr>
          <p:cNvPr id="14339" name="Content Placeholder 2"/>
          <p:cNvSpPr>
            <a:spLocks noGrp="1"/>
          </p:cNvSpPr>
          <p:nvPr>
            <p:ph sz="quarter" idx="1"/>
          </p:nvPr>
        </p:nvSpPr>
        <p:spPr>
          <a:xfrm>
            <a:off x="612775" y="1600200"/>
            <a:ext cx="5711825" cy="4495800"/>
          </a:xfrm>
        </p:spPr>
        <p:txBody>
          <a:bodyPr>
            <a:normAutofit/>
          </a:bodyPr>
          <a:lstStyle/>
          <a:p>
            <a:pPr eaLnBrk="1" hangingPunct="1"/>
            <a:r>
              <a:rPr lang="en-US" dirty="0" smtClean="0">
                <a:latin typeface="Tw Cen MT" charset="0"/>
              </a:rPr>
              <a:t>Key </a:t>
            </a:r>
            <a:r>
              <a:rPr lang="en-US" dirty="0">
                <a:latin typeface="Tw Cen MT" charset="0"/>
              </a:rPr>
              <a:t>component </a:t>
            </a:r>
            <a:r>
              <a:rPr lang="en-US" dirty="0" smtClean="0">
                <a:latin typeface="Tw Cen MT" charset="0"/>
              </a:rPr>
              <a:t>across various models of CBT</a:t>
            </a:r>
          </a:p>
          <a:p>
            <a:pPr eaLnBrk="1" hangingPunct="1"/>
            <a:r>
              <a:rPr lang="en-US" dirty="0" smtClean="0">
                <a:latin typeface="Tw Cen MT" charset="0"/>
              </a:rPr>
              <a:t>ACT model well suited to EXP </a:t>
            </a:r>
            <a:r>
              <a:rPr lang="en-US" dirty="0" err="1" smtClean="0">
                <a:latin typeface="Tw Cen MT" charset="0"/>
              </a:rPr>
              <a:t>tx</a:t>
            </a:r>
            <a:endParaRPr lang="en-US" dirty="0" smtClean="0">
              <a:latin typeface="Tw Cen MT" charset="0"/>
            </a:endParaRPr>
          </a:p>
          <a:p>
            <a:pPr eaLnBrk="1" hangingPunct="1"/>
            <a:r>
              <a:rPr lang="en-US" dirty="0" smtClean="0">
                <a:latin typeface="Tw Cen MT" charset="0"/>
              </a:rPr>
              <a:t>How </a:t>
            </a:r>
            <a:r>
              <a:rPr lang="en-US" dirty="0">
                <a:latin typeface="Tw Cen MT" charset="0"/>
              </a:rPr>
              <a:t>well can in-session exposures be accomplished </a:t>
            </a:r>
            <a:r>
              <a:rPr lang="en-US" dirty="0" smtClean="0">
                <a:latin typeface="Tw Cen MT" charset="0"/>
              </a:rPr>
              <a:t>via  videoconferencing?</a:t>
            </a:r>
            <a:endParaRPr lang="en-US" dirty="0">
              <a:latin typeface="Tw Cen MT" charset="0"/>
            </a:endParaRPr>
          </a:p>
        </p:txBody>
      </p:sp>
      <p:pic>
        <p:nvPicPr>
          <p:cNvPr id="14340" name="Picture 11" descr="https://encrypted-tbn2.gstatic.com/images?q=tbn:ANd9GcTjkTZFoHCh8N3pFX2XSFMj1aP11gbPULmiQjidAIA_77bt1p9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09800"/>
            <a:ext cx="172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667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BA"/>
                </a:solidFill>
              </a:rPr>
              <a:t>Treatment Outcome – Self-report</a:t>
            </a:r>
            <a:endParaRPr lang="en-US" b="1" dirty="0">
              <a:solidFill>
                <a:srgbClr val="0000BA"/>
              </a:solidFill>
            </a:endParaRPr>
          </a:p>
        </p:txBody>
      </p:sp>
      <p:graphicFrame>
        <p:nvGraphicFramePr>
          <p:cNvPr id="7" name="Chart 6"/>
          <p:cNvGraphicFramePr>
            <a:graphicFrameLocks/>
          </p:cNvGraphicFramePr>
          <p:nvPr>
            <p:extLst>
              <p:ext uri="{D42A27DB-BD31-4B8C-83A1-F6EECF244321}">
                <p14:modId xmlns:p14="http://schemas.microsoft.com/office/powerpoint/2010/main" val="1598427176"/>
              </p:ext>
            </p:extLst>
          </p:nvPr>
        </p:nvGraphicFramePr>
        <p:xfrm>
          <a:off x="1778000" y="2057399"/>
          <a:ext cx="5678714" cy="4113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8218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Treatment Outcome – Self-report</a:t>
            </a:r>
            <a:endParaRPr lang="en-US" b="1" dirty="0">
              <a:solidFill>
                <a:srgbClr val="0000BA"/>
              </a:solidFill>
            </a:endParaRPr>
          </a:p>
        </p:txBody>
      </p:sp>
      <p:graphicFrame>
        <p:nvGraphicFramePr>
          <p:cNvPr id="7" name="Chart 6"/>
          <p:cNvGraphicFramePr>
            <a:graphicFrameLocks/>
          </p:cNvGraphicFramePr>
          <p:nvPr>
            <p:extLst>
              <p:ext uri="{D42A27DB-BD31-4B8C-83A1-F6EECF244321}">
                <p14:modId xmlns:p14="http://schemas.microsoft.com/office/powerpoint/2010/main" val="1754224257"/>
              </p:ext>
            </p:extLst>
          </p:nvPr>
        </p:nvGraphicFramePr>
        <p:xfrm>
          <a:off x="1333500" y="1847158"/>
          <a:ext cx="6268357" cy="41133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5425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274638"/>
            <a:ext cx="8686800" cy="1143000"/>
          </a:xfrm>
        </p:spPr>
        <p:txBody>
          <a:bodyPr>
            <a:normAutofit fontScale="90000"/>
          </a:bodyPr>
          <a:lstStyle/>
          <a:p>
            <a:r>
              <a:rPr lang="en-US" b="1" dirty="0" smtClean="0">
                <a:solidFill>
                  <a:srgbClr val="0000BA"/>
                </a:solidFill>
              </a:rPr>
              <a:t>Quality of Life, Psychosocial Functioning</a:t>
            </a:r>
            <a:endParaRPr lang="en-US" b="1" dirty="0">
              <a:solidFill>
                <a:srgbClr val="0000BA"/>
              </a:solidFill>
            </a:endParaRPr>
          </a:p>
        </p:txBody>
      </p:sp>
      <p:sp>
        <p:nvSpPr>
          <p:cNvPr id="3" name="Content Placeholder 2"/>
          <p:cNvSpPr>
            <a:spLocks noGrp="1"/>
          </p:cNvSpPr>
          <p:nvPr>
            <p:ph sz="quarter" idx="1"/>
          </p:nvPr>
        </p:nvSpPr>
        <p:spPr/>
        <p:txBody>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79215519"/>
              </p:ext>
            </p:extLst>
          </p:nvPr>
        </p:nvGraphicFramePr>
        <p:xfrm>
          <a:off x="806814" y="2287599"/>
          <a:ext cx="7959234" cy="3513866"/>
        </p:xfrm>
        <a:graphic>
          <a:graphicData uri="http://schemas.openxmlformats.org/drawingml/2006/table">
            <a:tbl>
              <a:tblPr firstRow="1" bandRow="1">
                <a:tableStyleId>{5C22544A-7EE6-4342-B048-85BDC9FD1C3A}</a:tableStyleId>
              </a:tblPr>
              <a:tblGrid>
                <a:gridCol w="1359587"/>
                <a:gridCol w="1293491"/>
                <a:gridCol w="1326539"/>
                <a:gridCol w="1326539"/>
                <a:gridCol w="1326539"/>
                <a:gridCol w="1326539"/>
              </a:tblGrid>
              <a:tr h="901726">
                <a:tc>
                  <a:txBody>
                    <a:bodyPr/>
                    <a:lstStyle/>
                    <a:p>
                      <a:endParaRPr lang="en-US" dirty="0"/>
                    </a:p>
                  </a:txBody>
                  <a:tcPr/>
                </a:tc>
                <a:tc>
                  <a:txBody>
                    <a:bodyPr/>
                    <a:lstStyle/>
                    <a:p>
                      <a:r>
                        <a:rPr lang="en-US" dirty="0" smtClean="0"/>
                        <a:t>Pre </a:t>
                      </a:r>
                      <a:r>
                        <a:rPr lang="en-US" dirty="0" err="1" smtClean="0"/>
                        <a:t>Tx</a:t>
                      </a:r>
                      <a:r>
                        <a:rPr lang="en-US" dirty="0" smtClean="0"/>
                        <a:t> Mean</a:t>
                      </a:r>
                      <a:endParaRPr lang="en-US" dirty="0"/>
                    </a:p>
                  </a:txBody>
                  <a:tcPr/>
                </a:tc>
                <a:tc>
                  <a:txBody>
                    <a:bodyPr/>
                    <a:lstStyle/>
                    <a:p>
                      <a:r>
                        <a:rPr lang="en-US" dirty="0" smtClean="0"/>
                        <a:t>Post</a:t>
                      </a:r>
                      <a:r>
                        <a:rPr lang="en-US" baseline="0" dirty="0" smtClean="0"/>
                        <a:t> </a:t>
                      </a:r>
                      <a:r>
                        <a:rPr lang="en-US" baseline="0" dirty="0" err="1" smtClean="0"/>
                        <a:t>Tx</a:t>
                      </a:r>
                      <a:r>
                        <a:rPr lang="en-US" baseline="0" dirty="0" smtClean="0"/>
                        <a:t> Mean</a:t>
                      </a:r>
                      <a:endParaRPr lang="en-US" dirty="0"/>
                    </a:p>
                  </a:txBody>
                  <a:tcPr/>
                </a:tc>
                <a:tc>
                  <a:txBody>
                    <a:bodyPr/>
                    <a:lstStyle/>
                    <a:p>
                      <a:r>
                        <a:rPr lang="en-US" i="1" dirty="0" smtClean="0"/>
                        <a:t>t</a:t>
                      </a:r>
                      <a:endParaRPr lang="en-US" i="1" dirty="0"/>
                    </a:p>
                  </a:txBody>
                  <a:tcPr/>
                </a:tc>
                <a:tc>
                  <a:txBody>
                    <a:bodyPr/>
                    <a:lstStyle/>
                    <a:p>
                      <a:r>
                        <a:rPr lang="en-US" i="1" dirty="0" smtClean="0"/>
                        <a:t>p</a:t>
                      </a:r>
                      <a:endParaRPr lang="en-US" i="1" dirty="0"/>
                    </a:p>
                  </a:txBody>
                  <a:tcPr/>
                </a:tc>
                <a:tc>
                  <a:txBody>
                    <a:bodyPr/>
                    <a:lstStyle/>
                    <a:p>
                      <a:r>
                        <a:rPr lang="en-US" dirty="0" smtClean="0"/>
                        <a:t>Effect Size (d)</a:t>
                      </a:r>
                      <a:endParaRPr lang="en-US" dirty="0"/>
                    </a:p>
                  </a:txBody>
                  <a:tcPr/>
                </a:tc>
              </a:tr>
              <a:tr h="522428">
                <a:tc>
                  <a:txBody>
                    <a:bodyPr/>
                    <a:lstStyle/>
                    <a:p>
                      <a:r>
                        <a:rPr lang="en-US" dirty="0" smtClean="0"/>
                        <a:t>QOLI</a:t>
                      </a:r>
                      <a:endParaRPr lang="en-US" dirty="0"/>
                    </a:p>
                  </a:txBody>
                  <a:tcPr/>
                </a:tc>
                <a:tc>
                  <a:txBody>
                    <a:bodyPr/>
                    <a:lstStyle/>
                    <a:p>
                      <a:r>
                        <a:rPr lang="en-US" dirty="0" smtClean="0"/>
                        <a:t>-0.79</a:t>
                      </a:r>
                      <a:endParaRPr lang="en-US" dirty="0"/>
                    </a:p>
                  </a:txBody>
                  <a:tcPr/>
                </a:tc>
                <a:tc>
                  <a:txBody>
                    <a:bodyPr/>
                    <a:lstStyle/>
                    <a:p>
                      <a:r>
                        <a:rPr lang="en-US" dirty="0" smtClean="0"/>
                        <a:t>1.07</a:t>
                      </a:r>
                      <a:endParaRPr lang="en-US" dirty="0"/>
                    </a:p>
                  </a:txBody>
                  <a:tcPr/>
                </a:tc>
                <a:tc>
                  <a:txBody>
                    <a:bodyPr/>
                    <a:lstStyle/>
                    <a:p>
                      <a:r>
                        <a:rPr lang="en-US" dirty="0" smtClean="0"/>
                        <a:t>2.67</a:t>
                      </a:r>
                      <a:endParaRPr lang="en-US" dirty="0"/>
                    </a:p>
                  </a:txBody>
                  <a:tcPr/>
                </a:tc>
                <a:tc>
                  <a:txBody>
                    <a:bodyPr/>
                    <a:lstStyle/>
                    <a:p>
                      <a:r>
                        <a:rPr lang="en-US" dirty="0" smtClean="0"/>
                        <a:t>&lt;.020</a:t>
                      </a:r>
                      <a:endParaRPr lang="en-US" dirty="0"/>
                    </a:p>
                  </a:txBody>
                  <a:tcPr/>
                </a:tc>
                <a:tc>
                  <a:txBody>
                    <a:bodyPr/>
                    <a:lstStyle/>
                    <a:p>
                      <a:r>
                        <a:rPr lang="en-US" dirty="0" smtClean="0"/>
                        <a:t>1.11</a:t>
                      </a:r>
                      <a:endParaRPr lang="en-US" dirty="0"/>
                    </a:p>
                  </a:txBody>
                  <a:tcPr/>
                </a:tc>
              </a:tr>
              <a:tr h="522428">
                <a:tc>
                  <a:txBody>
                    <a:bodyPr/>
                    <a:lstStyle/>
                    <a:p>
                      <a:r>
                        <a:rPr lang="en-US" dirty="0" smtClean="0"/>
                        <a:t>SDS-Total</a:t>
                      </a:r>
                      <a:endParaRPr lang="en-US" dirty="0"/>
                    </a:p>
                  </a:txBody>
                  <a:tcPr/>
                </a:tc>
                <a:tc>
                  <a:txBody>
                    <a:bodyPr/>
                    <a:lstStyle/>
                    <a:p>
                      <a:r>
                        <a:rPr lang="en-US" dirty="0" smtClean="0"/>
                        <a:t>19.08</a:t>
                      </a:r>
                      <a:endParaRPr lang="en-US" dirty="0"/>
                    </a:p>
                  </a:txBody>
                  <a:tcPr/>
                </a:tc>
                <a:tc>
                  <a:txBody>
                    <a:bodyPr/>
                    <a:lstStyle/>
                    <a:p>
                      <a:r>
                        <a:rPr lang="en-US" dirty="0" smtClean="0"/>
                        <a:t>13.00</a:t>
                      </a:r>
                      <a:endParaRPr lang="en-US" dirty="0"/>
                    </a:p>
                  </a:txBody>
                  <a:tcPr/>
                </a:tc>
                <a:tc>
                  <a:txBody>
                    <a:bodyPr/>
                    <a:lstStyle/>
                    <a:p>
                      <a:r>
                        <a:rPr lang="en-US" dirty="0" smtClean="0"/>
                        <a:t>3.57</a:t>
                      </a:r>
                      <a:endParaRPr lang="en-US" dirty="0"/>
                    </a:p>
                  </a:txBody>
                  <a:tcPr/>
                </a:tc>
                <a:tc>
                  <a:txBody>
                    <a:bodyPr/>
                    <a:lstStyle/>
                    <a:p>
                      <a:r>
                        <a:rPr lang="en-US" dirty="0" smtClean="0"/>
                        <a:t>=.004</a:t>
                      </a:r>
                      <a:endParaRPr lang="en-US" dirty="0"/>
                    </a:p>
                  </a:txBody>
                  <a:tcPr/>
                </a:tc>
                <a:tc>
                  <a:txBody>
                    <a:bodyPr/>
                    <a:lstStyle/>
                    <a:p>
                      <a:r>
                        <a:rPr lang="en-US" dirty="0" smtClean="0"/>
                        <a:t>0.95</a:t>
                      </a:r>
                      <a:endParaRPr lang="en-US" dirty="0"/>
                    </a:p>
                  </a:txBody>
                  <a:tcPr/>
                </a:tc>
              </a:tr>
              <a:tr h="522428">
                <a:tc>
                  <a:txBody>
                    <a:bodyPr/>
                    <a:lstStyle/>
                    <a:p>
                      <a:r>
                        <a:rPr lang="en-US" dirty="0" smtClean="0"/>
                        <a:t>SDS-Work</a:t>
                      </a:r>
                      <a:endParaRPr lang="en-US" dirty="0"/>
                    </a:p>
                  </a:txBody>
                  <a:tcPr/>
                </a:tc>
                <a:tc>
                  <a:txBody>
                    <a:bodyPr/>
                    <a:lstStyle/>
                    <a:p>
                      <a:r>
                        <a:rPr lang="en-US" dirty="0" smtClean="0"/>
                        <a:t>6.23</a:t>
                      </a:r>
                      <a:endParaRPr lang="en-US" dirty="0"/>
                    </a:p>
                  </a:txBody>
                  <a:tcPr/>
                </a:tc>
                <a:tc>
                  <a:txBody>
                    <a:bodyPr/>
                    <a:lstStyle/>
                    <a:p>
                      <a:r>
                        <a:rPr lang="en-US" dirty="0" smtClean="0"/>
                        <a:t>4.62</a:t>
                      </a:r>
                      <a:endParaRPr lang="en-US" dirty="0"/>
                    </a:p>
                  </a:txBody>
                  <a:tcPr/>
                </a:tc>
                <a:tc>
                  <a:txBody>
                    <a:bodyPr/>
                    <a:lstStyle/>
                    <a:p>
                      <a:r>
                        <a:rPr lang="en-US" dirty="0" smtClean="0"/>
                        <a:t>2.72</a:t>
                      </a:r>
                      <a:endParaRPr lang="en-US" dirty="0"/>
                    </a:p>
                  </a:txBody>
                  <a:tcPr/>
                </a:tc>
                <a:tc>
                  <a:txBody>
                    <a:bodyPr/>
                    <a:lstStyle/>
                    <a:p>
                      <a:r>
                        <a:rPr lang="en-US" dirty="0" smtClean="0"/>
                        <a:t>=.019</a:t>
                      </a:r>
                      <a:endParaRPr lang="en-US" dirty="0"/>
                    </a:p>
                  </a:txBody>
                  <a:tcPr/>
                </a:tc>
                <a:tc>
                  <a:txBody>
                    <a:bodyPr/>
                    <a:lstStyle/>
                    <a:p>
                      <a:r>
                        <a:rPr lang="en-US" dirty="0" smtClean="0"/>
                        <a:t>0.61</a:t>
                      </a:r>
                      <a:endParaRPr lang="en-US" dirty="0"/>
                    </a:p>
                  </a:txBody>
                  <a:tcPr/>
                </a:tc>
              </a:tr>
              <a:tr h="522428">
                <a:tc>
                  <a:txBody>
                    <a:bodyPr/>
                    <a:lstStyle/>
                    <a:p>
                      <a:r>
                        <a:rPr lang="en-US" dirty="0" smtClean="0"/>
                        <a:t>SDS-</a:t>
                      </a:r>
                      <a:r>
                        <a:rPr lang="en-US" baseline="0" dirty="0" smtClean="0"/>
                        <a:t> Social</a:t>
                      </a:r>
                      <a:endParaRPr lang="en-US" dirty="0"/>
                    </a:p>
                  </a:txBody>
                  <a:tcPr/>
                </a:tc>
                <a:tc>
                  <a:txBody>
                    <a:bodyPr/>
                    <a:lstStyle/>
                    <a:p>
                      <a:r>
                        <a:rPr lang="en-US" dirty="0" smtClean="0"/>
                        <a:t>8.46</a:t>
                      </a:r>
                      <a:endParaRPr lang="en-US" dirty="0"/>
                    </a:p>
                  </a:txBody>
                  <a:tcPr/>
                </a:tc>
                <a:tc>
                  <a:txBody>
                    <a:bodyPr/>
                    <a:lstStyle/>
                    <a:p>
                      <a:r>
                        <a:rPr lang="en-US" dirty="0" smtClean="0"/>
                        <a:t>5.54</a:t>
                      </a:r>
                      <a:endParaRPr lang="en-US" dirty="0"/>
                    </a:p>
                  </a:txBody>
                  <a:tcPr/>
                </a:tc>
                <a:tc>
                  <a:txBody>
                    <a:bodyPr/>
                    <a:lstStyle/>
                    <a:p>
                      <a:r>
                        <a:rPr lang="en-US" dirty="0" smtClean="0"/>
                        <a:t>4.22</a:t>
                      </a:r>
                      <a:endParaRPr lang="en-US" dirty="0"/>
                    </a:p>
                  </a:txBody>
                  <a:tcPr/>
                </a:tc>
                <a:tc>
                  <a:txBody>
                    <a:bodyPr/>
                    <a:lstStyle/>
                    <a:p>
                      <a:r>
                        <a:rPr lang="en-US" dirty="0" smtClean="0"/>
                        <a:t>=.001</a:t>
                      </a:r>
                      <a:endParaRPr lang="en-US" dirty="0"/>
                    </a:p>
                  </a:txBody>
                  <a:tcPr/>
                </a:tc>
                <a:tc>
                  <a:txBody>
                    <a:bodyPr/>
                    <a:lstStyle/>
                    <a:p>
                      <a:r>
                        <a:rPr lang="en-US" dirty="0" smtClean="0"/>
                        <a:t>1.14</a:t>
                      </a:r>
                    </a:p>
                  </a:txBody>
                  <a:tcPr/>
                </a:tc>
              </a:tr>
              <a:tr h="522428">
                <a:tc>
                  <a:txBody>
                    <a:bodyPr/>
                    <a:lstStyle/>
                    <a:p>
                      <a:r>
                        <a:rPr lang="en-US" dirty="0" smtClean="0"/>
                        <a:t>SDS-Family</a:t>
                      </a:r>
                      <a:endParaRPr lang="en-US" dirty="0"/>
                    </a:p>
                  </a:txBody>
                  <a:tcPr/>
                </a:tc>
                <a:tc>
                  <a:txBody>
                    <a:bodyPr/>
                    <a:lstStyle/>
                    <a:p>
                      <a:r>
                        <a:rPr lang="en-US" dirty="0" smtClean="0"/>
                        <a:t>4.38</a:t>
                      </a:r>
                      <a:endParaRPr lang="en-US" dirty="0"/>
                    </a:p>
                  </a:txBody>
                  <a:tcPr/>
                </a:tc>
                <a:tc>
                  <a:txBody>
                    <a:bodyPr/>
                    <a:lstStyle/>
                    <a:p>
                      <a:r>
                        <a:rPr lang="en-US" dirty="0" smtClean="0"/>
                        <a:t>2.85</a:t>
                      </a:r>
                      <a:endParaRPr lang="en-US" dirty="0"/>
                    </a:p>
                  </a:txBody>
                  <a:tcPr/>
                </a:tc>
                <a:tc>
                  <a:txBody>
                    <a:bodyPr/>
                    <a:lstStyle/>
                    <a:p>
                      <a:r>
                        <a:rPr lang="en-US" dirty="0" smtClean="0"/>
                        <a:t>2.01</a:t>
                      </a:r>
                      <a:endParaRPr lang="en-US" dirty="0"/>
                    </a:p>
                  </a:txBody>
                  <a:tcPr/>
                </a:tc>
                <a:tc>
                  <a:txBody>
                    <a:bodyPr/>
                    <a:lstStyle/>
                    <a:p>
                      <a:r>
                        <a:rPr lang="en-US" dirty="0" smtClean="0"/>
                        <a:t>=.067</a:t>
                      </a:r>
                      <a:endParaRPr lang="en-US" dirty="0"/>
                    </a:p>
                  </a:txBody>
                  <a:tcPr/>
                </a:tc>
                <a:tc>
                  <a:txBody>
                    <a:bodyPr/>
                    <a:lstStyle/>
                    <a:p>
                      <a:r>
                        <a:rPr lang="en-US" dirty="0" smtClean="0"/>
                        <a:t>0.57</a:t>
                      </a:r>
                    </a:p>
                  </a:txBody>
                  <a:tcPr/>
                </a:tc>
              </a:tr>
            </a:tbl>
          </a:graphicData>
        </a:graphic>
      </p:graphicFrame>
    </p:spTree>
    <p:extLst>
      <p:ext uri="{BB962C8B-B14F-4D97-AF65-F5344CB8AC3E}">
        <p14:creationId xmlns:p14="http://schemas.microsoft.com/office/powerpoint/2010/main" val="3813767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Process Measures</a:t>
            </a:r>
            <a:endParaRPr lang="en-US" b="1" dirty="0">
              <a:solidFill>
                <a:srgbClr val="0000BA"/>
              </a:solidFill>
            </a:endParaRPr>
          </a:p>
        </p:txBody>
      </p:sp>
      <p:sp>
        <p:nvSpPr>
          <p:cNvPr id="3" name="Content Placeholder 2"/>
          <p:cNvSpPr>
            <a:spLocks noGrp="1"/>
          </p:cNvSpPr>
          <p:nvPr>
            <p:ph sz="quarter" idx="1"/>
          </p:nvPr>
        </p:nvSpPr>
        <p:spPr/>
        <p:txBody>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4539092"/>
              </p:ext>
            </p:extLst>
          </p:nvPr>
        </p:nvGraphicFramePr>
        <p:xfrm>
          <a:off x="664066" y="1750253"/>
          <a:ext cx="7959234" cy="3555446"/>
        </p:xfrm>
        <a:graphic>
          <a:graphicData uri="http://schemas.openxmlformats.org/drawingml/2006/table">
            <a:tbl>
              <a:tblPr firstRow="1" bandRow="1">
                <a:tableStyleId>{5C22544A-7EE6-4342-B048-85BDC9FD1C3A}</a:tableStyleId>
              </a:tblPr>
              <a:tblGrid>
                <a:gridCol w="1852646"/>
                <a:gridCol w="1210235"/>
                <a:gridCol w="1210236"/>
                <a:gridCol w="1150470"/>
                <a:gridCol w="1209108"/>
                <a:gridCol w="1326539"/>
              </a:tblGrid>
              <a:tr h="993584">
                <a:tc>
                  <a:txBody>
                    <a:bodyPr/>
                    <a:lstStyle/>
                    <a:p>
                      <a:endParaRPr lang="en-US" dirty="0"/>
                    </a:p>
                  </a:txBody>
                  <a:tcPr/>
                </a:tc>
                <a:tc>
                  <a:txBody>
                    <a:bodyPr/>
                    <a:lstStyle/>
                    <a:p>
                      <a:r>
                        <a:rPr lang="en-US" dirty="0" smtClean="0"/>
                        <a:t>Pre </a:t>
                      </a:r>
                      <a:r>
                        <a:rPr lang="en-US" dirty="0" err="1" smtClean="0"/>
                        <a:t>Tx</a:t>
                      </a:r>
                      <a:r>
                        <a:rPr lang="en-US" dirty="0" smtClean="0"/>
                        <a:t> Mean</a:t>
                      </a:r>
                      <a:endParaRPr lang="en-US" dirty="0"/>
                    </a:p>
                  </a:txBody>
                  <a:tcPr/>
                </a:tc>
                <a:tc>
                  <a:txBody>
                    <a:bodyPr/>
                    <a:lstStyle/>
                    <a:p>
                      <a:r>
                        <a:rPr lang="en-US" dirty="0" smtClean="0"/>
                        <a:t>Post</a:t>
                      </a:r>
                      <a:r>
                        <a:rPr lang="en-US" baseline="0" dirty="0" smtClean="0"/>
                        <a:t> </a:t>
                      </a:r>
                      <a:r>
                        <a:rPr lang="en-US" baseline="0" dirty="0" err="1" smtClean="0"/>
                        <a:t>Tx</a:t>
                      </a:r>
                      <a:r>
                        <a:rPr lang="en-US" baseline="0" dirty="0" smtClean="0"/>
                        <a:t> Mean</a:t>
                      </a:r>
                      <a:endParaRPr lang="en-US" dirty="0"/>
                    </a:p>
                  </a:txBody>
                  <a:tcPr/>
                </a:tc>
                <a:tc>
                  <a:txBody>
                    <a:bodyPr/>
                    <a:lstStyle/>
                    <a:p>
                      <a:r>
                        <a:rPr lang="en-US" i="1" dirty="0" smtClean="0"/>
                        <a:t>t</a:t>
                      </a:r>
                      <a:endParaRPr lang="en-US" i="1" dirty="0"/>
                    </a:p>
                  </a:txBody>
                  <a:tcPr/>
                </a:tc>
                <a:tc>
                  <a:txBody>
                    <a:bodyPr/>
                    <a:lstStyle/>
                    <a:p>
                      <a:r>
                        <a:rPr lang="en-US" i="1" dirty="0" smtClean="0"/>
                        <a:t>p</a:t>
                      </a:r>
                      <a:endParaRPr lang="en-US" i="1" dirty="0"/>
                    </a:p>
                  </a:txBody>
                  <a:tcPr/>
                </a:tc>
                <a:tc>
                  <a:txBody>
                    <a:bodyPr/>
                    <a:lstStyle/>
                    <a:p>
                      <a:r>
                        <a:rPr lang="en-US" dirty="0" smtClean="0"/>
                        <a:t>Effect Size (d)</a:t>
                      </a:r>
                      <a:endParaRPr lang="en-US" dirty="0"/>
                    </a:p>
                  </a:txBody>
                  <a:tcPr/>
                </a:tc>
              </a:tr>
              <a:tr h="705284">
                <a:tc>
                  <a:txBody>
                    <a:bodyPr/>
                    <a:lstStyle/>
                    <a:p>
                      <a:r>
                        <a:rPr lang="en-US" dirty="0" smtClean="0"/>
                        <a:t>PHLMS-Acceptance</a:t>
                      </a:r>
                      <a:endParaRPr lang="en-US" dirty="0"/>
                    </a:p>
                  </a:txBody>
                  <a:tcPr/>
                </a:tc>
                <a:tc>
                  <a:txBody>
                    <a:bodyPr/>
                    <a:lstStyle/>
                    <a:p>
                      <a:r>
                        <a:rPr lang="en-US" dirty="0" smtClean="0"/>
                        <a:t>26.00</a:t>
                      </a:r>
                      <a:endParaRPr lang="en-US" dirty="0"/>
                    </a:p>
                  </a:txBody>
                  <a:tcPr/>
                </a:tc>
                <a:tc>
                  <a:txBody>
                    <a:bodyPr/>
                    <a:lstStyle/>
                    <a:p>
                      <a:r>
                        <a:rPr lang="en-US" dirty="0" smtClean="0"/>
                        <a:t>27.92</a:t>
                      </a:r>
                      <a:endParaRPr lang="en-US" dirty="0"/>
                    </a:p>
                  </a:txBody>
                  <a:tcPr/>
                </a:tc>
                <a:tc>
                  <a:txBody>
                    <a:bodyPr/>
                    <a:lstStyle/>
                    <a:p>
                      <a:r>
                        <a:rPr lang="en-US" dirty="0" smtClean="0"/>
                        <a:t>1.67</a:t>
                      </a:r>
                      <a:endParaRPr lang="en-US" dirty="0"/>
                    </a:p>
                  </a:txBody>
                  <a:tcPr/>
                </a:tc>
                <a:tc>
                  <a:txBody>
                    <a:bodyPr/>
                    <a:lstStyle/>
                    <a:p>
                      <a:r>
                        <a:rPr lang="en-US" dirty="0" smtClean="0"/>
                        <a:t>=.121</a:t>
                      </a:r>
                      <a:endParaRPr lang="en-US" dirty="0"/>
                    </a:p>
                  </a:txBody>
                  <a:tcPr/>
                </a:tc>
                <a:tc>
                  <a:txBody>
                    <a:bodyPr/>
                    <a:lstStyle/>
                    <a:p>
                      <a:r>
                        <a:rPr lang="en-US" dirty="0" smtClean="0"/>
                        <a:t>0.32</a:t>
                      </a:r>
                      <a:endParaRPr lang="en-US" dirty="0"/>
                    </a:p>
                  </a:txBody>
                  <a:tcPr/>
                </a:tc>
              </a:tr>
              <a:tr h="705284">
                <a:tc>
                  <a:txBody>
                    <a:bodyPr/>
                    <a:lstStyle/>
                    <a:p>
                      <a:r>
                        <a:rPr lang="en-US" dirty="0" smtClean="0"/>
                        <a:t>PHLMS</a:t>
                      </a:r>
                      <a:r>
                        <a:rPr lang="en-US" baseline="0" dirty="0" smtClean="0"/>
                        <a:t> – Awareness</a:t>
                      </a:r>
                      <a:endParaRPr lang="en-US" dirty="0"/>
                    </a:p>
                  </a:txBody>
                  <a:tcPr/>
                </a:tc>
                <a:tc>
                  <a:txBody>
                    <a:bodyPr/>
                    <a:lstStyle/>
                    <a:p>
                      <a:r>
                        <a:rPr lang="en-US" dirty="0" smtClean="0"/>
                        <a:t>33.15</a:t>
                      </a:r>
                      <a:endParaRPr lang="en-US" dirty="0"/>
                    </a:p>
                  </a:txBody>
                  <a:tcPr/>
                </a:tc>
                <a:tc>
                  <a:txBody>
                    <a:bodyPr/>
                    <a:lstStyle/>
                    <a:p>
                      <a:r>
                        <a:rPr lang="en-US" dirty="0" smtClean="0"/>
                        <a:t>33.23</a:t>
                      </a:r>
                      <a:endParaRPr lang="en-US" dirty="0"/>
                    </a:p>
                  </a:txBody>
                  <a:tcPr/>
                </a:tc>
                <a:tc>
                  <a:txBody>
                    <a:bodyPr/>
                    <a:lstStyle/>
                    <a:p>
                      <a:r>
                        <a:rPr lang="en-US" dirty="0" smtClean="0"/>
                        <a:t>.101</a:t>
                      </a:r>
                      <a:endParaRPr lang="en-US" dirty="0"/>
                    </a:p>
                  </a:txBody>
                  <a:tcPr/>
                </a:tc>
                <a:tc>
                  <a:txBody>
                    <a:bodyPr/>
                    <a:lstStyle/>
                    <a:p>
                      <a:r>
                        <a:rPr lang="en-US" dirty="0" smtClean="0"/>
                        <a:t>=.921</a:t>
                      </a:r>
                      <a:endParaRPr lang="en-US" dirty="0"/>
                    </a:p>
                  </a:txBody>
                  <a:tcPr/>
                </a:tc>
                <a:tc>
                  <a:txBody>
                    <a:bodyPr/>
                    <a:lstStyle/>
                    <a:p>
                      <a:r>
                        <a:rPr lang="en-US" dirty="0" smtClean="0"/>
                        <a:t>0.03</a:t>
                      </a:r>
                      <a:endParaRPr lang="en-US" dirty="0"/>
                    </a:p>
                  </a:txBody>
                  <a:tcPr/>
                </a:tc>
              </a:tr>
              <a:tr h="575647">
                <a:tc>
                  <a:txBody>
                    <a:bodyPr/>
                    <a:lstStyle/>
                    <a:p>
                      <a:r>
                        <a:rPr lang="en-US" dirty="0" smtClean="0"/>
                        <a:t>AAQ</a:t>
                      </a:r>
                      <a:r>
                        <a:rPr lang="en-US" baseline="0" dirty="0" smtClean="0"/>
                        <a:t>- II</a:t>
                      </a:r>
                      <a:endParaRPr lang="en-US" dirty="0"/>
                    </a:p>
                  </a:txBody>
                  <a:tcPr/>
                </a:tc>
                <a:tc>
                  <a:txBody>
                    <a:bodyPr/>
                    <a:lstStyle/>
                    <a:p>
                      <a:r>
                        <a:rPr lang="en-US" dirty="0" smtClean="0"/>
                        <a:t>31.92</a:t>
                      </a:r>
                      <a:endParaRPr lang="en-US" dirty="0"/>
                    </a:p>
                  </a:txBody>
                  <a:tcPr/>
                </a:tc>
                <a:tc>
                  <a:txBody>
                    <a:bodyPr/>
                    <a:lstStyle/>
                    <a:p>
                      <a:r>
                        <a:rPr lang="en-US" dirty="0" smtClean="0"/>
                        <a:t>25.62</a:t>
                      </a:r>
                      <a:endParaRPr lang="en-US" dirty="0"/>
                    </a:p>
                  </a:txBody>
                  <a:tcPr/>
                </a:tc>
                <a:tc>
                  <a:txBody>
                    <a:bodyPr/>
                    <a:lstStyle/>
                    <a:p>
                      <a:r>
                        <a:rPr lang="en-US" dirty="0" smtClean="0"/>
                        <a:t>2.82</a:t>
                      </a:r>
                      <a:endParaRPr lang="en-US" dirty="0"/>
                    </a:p>
                  </a:txBody>
                  <a:tcPr/>
                </a:tc>
                <a:tc>
                  <a:txBody>
                    <a:bodyPr/>
                    <a:lstStyle/>
                    <a:p>
                      <a:r>
                        <a:rPr lang="en-US" dirty="0" smtClean="0"/>
                        <a:t>=.015</a:t>
                      </a:r>
                      <a:endParaRPr lang="en-US" dirty="0"/>
                    </a:p>
                  </a:txBody>
                  <a:tcPr/>
                </a:tc>
                <a:tc>
                  <a:txBody>
                    <a:bodyPr/>
                    <a:lstStyle/>
                    <a:p>
                      <a:r>
                        <a:rPr lang="en-US" dirty="0" smtClean="0"/>
                        <a:t>0.94</a:t>
                      </a:r>
                      <a:endParaRPr lang="en-US" dirty="0"/>
                    </a:p>
                  </a:txBody>
                  <a:tcPr/>
                </a:tc>
              </a:tr>
              <a:tr h="575647">
                <a:tc>
                  <a:txBody>
                    <a:bodyPr/>
                    <a:lstStyle/>
                    <a:p>
                      <a:r>
                        <a:rPr lang="en-US" dirty="0" smtClean="0"/>
                        <a:t>DDS</a:t>
                      </a:r>
                      <a:endParaRPr lang="en-US" dirty="0"/>
                    </a:p>
                  </a:txBody>
                  <a:tcPr/>
                </a:tc>
                <a:tc>
                  <a:txBody>
                    <a:bodyPr/>
                    <a:lstStyle/>
                    <a:p>
                      <a:r>
                        <a:rPr lang="en-US" dirty="0" smtClean="0"/>
                        <a:t>20.54</a:t>
                      </a:r>
                      <a:endParaRPr lang="en-US" dirty="0"/>
                    </a:p>
                  </a:txBody>
                  <a:tcPr/>
                </a:tc>
                <a:tc>
                  <a:txBody>
                    <a:bodyPr/>
                    <a:lstStyle/>
                    <a:p>
                      <a:r>
                        <a:rPr lang="en-US" dirty="0" smtClean="0"/>
                        <a:t>30.92</a:t>
                      </a:r>
                      <a:endParaRPr lang="en-US" dirty="0"/>
                    </a:p>
                  </a:txBody>
                  <a:tcPr/>
                </a:tc>
                <a:tc>
                  <a:txBody>
                    <a:bodyPr/>
                    <a:lstStyle/>
                    <a:p>
                      <a:r>
                        <a:rPr lang="en-US" dirty="0" smtClean="0"/>
                        <a:t>5.70</a:t>
                      </a:r>
                      <a:endParaRPr lang="en-US" dirty="0"/>
                    </a:p>
                  </a:txBody>
                  <a:tcPr/>
                </a:tc>
                <a:tc>
                  <a:txBody>
                    <a:bodyPr/>
                    <a:lstStyle/>
                    <a:p>
                      <a:r>
                        <a:rPr lang="en-US" dirty="0" smtClean="0"/>
                        <a:t>&lt;.001</a:t>
                      </a:r>
                      <a:endParaRPr lang="en-US" dirty="0"/>
                    </a:p>
                  </a:txBody>
                  <a:tcPr/>
                </a:tc>
                <a:tc>
                  <a:txBody>
                    <a:bodyPr/>
                    <a:lstStyle/>
                    <a:p>
                      <a:r>
                        <a:rPr lang="en-US" dirty="0" smtClean="0"/>
                        <a:t>1.06</a:t>
                      </a:r>
                    </a:p>
                  </a:txBody>
                  <a:tcPr/>
                </a:tc>
              </a:tr>
            </a:tbl>
          </a:graphicData>
        </a:graphic>
      </p:graphicFrame>
    </p:spTree>
    <p:extLst>
      <p:ext uri="{BB962C8B-B14F-4D97-AF65-F5344CB8AC3E}">
        <p14:creationId xmlns:p14="http://schemas.microsoft.com/office/powerpoint/2010/main" val="2664432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Baseline Predictors of Outcome</a:t>
            </a:r>
            <a:endParaRPr lang="en-US" b="1" dirty="0">
              <a:solidFill>
                <a:srgbClr val="0000BA"/>
              </a:solidFill>
            </a:endParaRPr>
          </a:p>
        </p:txBody>
      </p:sp>
      <p:sp>
        <p:nvSpPr>
          <p:cNvPr id="3" name="Content Placeholder 2"/>
          <p:cNvSpPr>
            <a:spLocks noGrp="1"/>
          </p:cNvSpPr>
          <p:nvPr>
            <p:ph sz="quarter" idx="1"/>
          </p:nvPr>
        </p:nvSpPr>
        <p:spPr/>
        <p:txBody>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11940447"/>
              </p:ext>
            </p:extLst>
          </p:nvPr>
        </p:nvGraphicFramePr>
        <p:xfrm>
          <a:off x="433033" y="2175308"/>
          <a:ext cx="8153404" cy="3458583"/>
        </p:xfrm>
        <a:graphic>
          <a:graphicData uri="http://schemas.openxmlformats.org/drawingml/2006/table">
            <a:tbl>
              <a:tblPr firstRow="1" bandRow="1">
                <a:tableStyleId>{5C22544A-7EE6-4342-B048-85BDC9FD1C3A}</a:tableStyleId>
              </a:tblPr>
              <a:tblGrid>
                <a:gridCol w="2038351"/>
                <a:gridCol w="2038351"/>
                <a:gridCol w="2038351"/>
                <a:gridCol w="2038351"/>
              </a:tblGrid>
              <a:tr h="938510">
                <a:tc>
                  <a:txBody>
                    <a:bodyPr/>
                    <a:lstStyle/>
                    <a:p>
                      <a:pPr marL="0" marR="0">
                        <a:spcBef>
                          <a:spcPts val="0"/>
                        </a:spcBef>
                        <a:spcAft>
                          <a:spcPts val="0"/>
                        </a:spcAft>
                      </a:pPr>
                      <a:r>
                        <a:rPr lang="en-US" sz="1800" dirty="0">
                          <a:effectLst/>
                          <a:latin typeface="+mn-lt"/>
                          <a:ea typeface="ＭＳ 明朝"/>
                          <a:cs typeface="Times New Roman"/>
                        </a:rPr>
                        <a:t> </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Change in LSAS</a:t>
                      </a:r>
                    </a:p>
                  </a:txBody>
                  <a:tcPr marL="68580" marR="68580" marT="0" marB="0"/>
                </a:tc>
                <a:tc>
                  <a:txBody>
                    <a:bodyPr/>
                    <a:lstStyle/>
                    <a:p>
                      <a:pPr marL="0" marR="0">
                        <a:spcBef>
                          <a:spcPts val="0"/>
                        </a:spcBef>
                        <a:spcAft>
                          <a:spcPts val="0"/>
                        </a:spcAft>
                      </a:pPr>
                      <a:r>
                        <a:rPr lang="en-US" sz="1800" dirty="0">
                          <a:effectLst/>
                          <a:latin typeface="+mn-lt"/>
                          <a:ea typeface="ＭＳ 明朝"/>
                          <a:cs typeface="Times New Roman"/>
                        </a:rPr>
                        <a:t>Change in SPAI</a:t>
                      </a:r>
                    </a:p>
                  </a:txBody>
                  <a:tcPr marL="68580" marR="68580" marT="0" marB="0"/>
                </a:tc>
                <a:tc>
                  <a:txBody>
                    <a:bodyPr/>
                    <a:lstStyle/>
                    <a:p>
                      <a:pPr marL="0" marR="0">
                        <a:spcBef>
                          <a:spcPts val="0"/>
                        </a:spcBef>
                        <a:spcAft>
                          <a:spcPts val="0"/>
                        </a:spcAft>
                      </a:pPr>
                      <a:r>
                        <a:rPr lang="en-US" sz="1800" dirty="0">
                          <a:effectLst/>
                          <a:latin typeface="+mn-lt"/>
                          <a:ea typeface="ＭＳ 明朝"/>
                          <a:cs typeface="Times New Roman"/>
                        </a:rPr>
                        <a:t>Change in Brief FNE</a:t>
                      </a:r>
                    </a:p>
                    <a:p>
                      <a:pPr marL="0" marR="0">
                        <a:spcBef>
                          <a:spcPts val="0"/>
                        </a:spcBef>
                        <a:spcAft>
                          <a:spcPts val="0"/>
                        </a:spcAft>
                      </a:pPr>
                      <a:r>
                        <a:rPr lang="en-US" sz="1800" dirty="0">
                          <a:effectLst/>
                          <a:latin typeface="+mn-lt"/>
                          <a:ea typeface="ＭＳ 明朝"/>
                          <a:cs typeface="Times New Roman"/>
                        </a:rPr>
                        <a:t> </a:t>
                      </a:r>
                    </a:p>
                  </a:txBody>
                  <a:tcPr marL="68580" marR="68580" marT="0" marB="0"/>
                </a:tc>
              </a:tr>
              <a:tr h="625673">
                <a:tc>
                  <a:txBody>
                    <a:bodyPr/>
                    <a:lstStyle/>
                    <a:p>
                      <a:pPr marL="0" marR="0">
                        <a:spcBef>
                          <a:spcPts val="0"/>
                        </a:spcBef>
                        <a:spcAft>
                          <a:spcPts val="0"/>
                        </a:spcAft>
                      </a:pPr>
                      <a:r>
                        <a:rPr lang="en-US" sz="1800">
                          <a:effectLst/>
                          <a:latin typeface="+mn-lt"/>
                          <a:ea typeface="ＭＳ 明朝"/>
                          <a:cs typeface="Times New Roman"/>
                        </a:rPr>
                        <a:t>PHLMS-Acceptance</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.26 (</a:t>
                      </a:r>
                      <a:r>
                        <a:rPr lang="en-US" sz="1800" i="1">
                          <a:effectLst/>
                          <a:latin typeface="+mn-lt"/>
                          <a:ea typeface="ＭＳ 明朝"/>
                          <a:cs typeface="Times New Roman"/>
                        </a:rPr>
                        <a:t>p</a:t>
                      </a:r>
                      <a:r>
                        <a:rPr lang="en-US" sz="1800">
                          <a:effectLst/>
                          <a:latin typeface="+mn-lt"/>
                          <a:ea typeface="ＭＳ 明朝"/>
                          <a:cs typeface="Times New Roman"/>
                        </a:rPr>
                        <a:t> = .39)</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 .41 (</a:t>
                      </a:r>
                      <a:r>
                        <a:rPr lang="en-US" sz="1800" i="1">
                          <a:effectLst/>
                          <a:latin typeface="+mn-lt"/>
                          <a:ea typeface="ＭＳ 明朝"/>
                          <a:cs typeface="Times New Roman"/>
                        </a:rPr>
                        <a:t>p</a:t>
                      </a:r>
                      <a:r>
                        <a:rPr lang="en-US" sz="1800">
                          <a:effectLst/>
                          <a:latin typeface="+mn-lt"/>
                          <a:ea typeface="ＭＳ 明朝"/>
                          <a:cs typeface="Times New Roman"/>
                        </a:rPr>
                        <a:t> = .16)</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 .52 (</a:t>
                      </a:r>
                      <a:r>
                        <a:rPr lang="en-US" sz="1800" i="1">
                          <a:effectLst/>
                          <a:latin typeface="+mn-lt"/>
                          <a:ea typeface="ＭＳ 明朝"/>
                          <a:cs typeface="Times New Roman"/>
                        </a:rPr>
                        <a:t>p</a:t>
                      </a:r>
                      <a:r>
                        <a:rPr lang="en-US" sz="1800">
                          <a:effectLst/>
                          <a:latin typeface="+mn-lt"/>
                          <a:ea typeface="ＭＳ 明朝"/>
                          <a:cs typeface="Times New Roman"/>
                        </a:rPr>
                        <a:t> = .07)</a:t>
                      </a:r>
                    </a:p>
                  </a:txBody>
                  <a:tcPr marL="68580" marR="68580" marT="0" marB="0"/>
                </a:tc>
              </a:tr>
              <a:tr h="625673">
                <a:tc>
                  <a:txBody>
                    <a:bodyPr/>
                    <a:lstStyle/>
                    <a:p>
                      <a:pPr marL="0" marR="0">
                        <a:spcBef>
                          <a:spcPts val="0"/>
                        </a:spcBef>
                        <a:spcAft>
                          <a:spcPts val="0"/>
                        </a:spcAft>
                      </a:pPr>
                      <a:r>
                        <a:rPr lang="en-US" sz="1800">
                          <a:effectLst/>
                          <a:latin typeface="+mn-lt"/>
                          <a:ea typeface="ＭＳ 明朝"/>
                          <a:cs typeface="Times New Roman"/>
                        </a:rPr>
                        <a:t>PHLMS-Awareness</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.02 (</a:t>
                      </a:r>
                      <a:r>
                        <a:rPr lang="en-US" sz="1800" i="1">
                          <a:effectLst/>
                          <a:latin typeface="+mn-lt"/>
                          <a:ea typeface="ＭＳ 明朝"/>
                          <a:cs typeface="Times New Roman"/>
                        </a:rPr>
                        <a:t>p</a:t>
                      </a:r>
                      <a:r>
                        <a:rPr lang="en-US" sz="1800">
                          <a:effectLst/>
                          <a:latin typeface="+mn-lt"/>
                          <a:ea typeface="ＭＳ 明朝"/>
                          <a:cs typeface="Times New Roman"/>
                        </a:rPr>
                        <a:t> = .94)</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-.15 (</a:t>
                      </a:r>
                      <a:r>
                        <a:rPr lang="en-US" sz="1800" i="1">
                          <a:effectLst/>
                          <a:latin typeface="+mn-lt"/>
                          <a:ea typeface="ＭＳ 明朝"/>
                          <a:cs typeface="Times New Roman"/>
                        </a:rPr>
                        <a:t>p</a:t>
                      </a:r>
                      <a:r>
                        <a:rPr lang="en-US" sz="1800">
                          <a:effectLst/>
                          <a:latin typeface="+mn-lt"/>
                          <a:ea typeface="ＭＳ 明朝"/>
                          <a:cs typeface="Times New Roman"/>
                        </a:rPr>
                        <a:t> = .62)</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 .05 (</a:t>
                      </a:r>
                      <a:r>
                        <a:rPr lang="en-US" sz="1800" i="1">
                          <a:effectLst/>
                          <a:latin typeface="+mn-lt"/>
                          <a:ea typeface="ＭＳ 明朝"/>
                          <a:cs typeface="Times New Roman"/>
                        </a:rPr>
                        <a:t>p</a:t>
                      </a:r>
                      <a:r>
                        <a:rPr lang="en-US" sz="1800">
                          <a:effectLst/>
                          <a:latin typeface="+mn-lt"/>
                          <a:ea typeface="ＭＳ 明朝"/>
                          <a:cs typeface="Times New Roman"/>
                        </a:rPr>
                        <a:t> = .87)</a:t>
                      </a:r>
                    </a:p>
                  </a:txBody>
                  <a:tcPr marL="68580" marR="68580" marT="0" marB="0"/>
                </a:tc>
              </a:tr>
              <a:tr h="422909">
                <a:tc>
                  <a:txBody>
                    <a:bodyPr/>
                    <a:lstStyle/>
                    <a:p>
                      <a:pPr marL="0" marR="0">
                        <a:spcBef>
                          <a:spcPts val="0"/>
                        </a:spcBef>
                        <a:spcAft>
                          <a:spcPts val="0"/>
                        </a:spcAft>
                      </a:pPr>
                      <a:r>
                        <a:rPr lang="en-US" sz="1800" dirty="0">
                          <a:effectLst/>
                          <a:latin typeface="+mn-lt"/>
                          <a:ea typeface="ＭＳ 明朝"/>
                          <a:cs typeface="Times New Roman"/>
                        </a:rPr>
                        <a:t>DDS</a:t>
                      </a:r>
                    </a:p>
                  </a:txBody>
                  <a:tcPr marL="68580" marR="68580" marT="0" marB="0"/>
                </a:tc>
                <a:tc>
                  <a:txBody>
                    <a:bodyPr/>
                    <a:lstStyle/>
                    <a:p>
                      <a:pPr marL="0" marR="0">
                        <a:spcBef>
                          <a:spcPts val="0"/>
                        </a:spcBef>
                        <a:spcAft>
                          <a:spcPts val="0"/>
                        </a:spcAft>
                      </a:pPr>
                      <a:r>
                        <a:rPr lang="en-US" sz="1800" b="1">
                          <a:effectLst/>
                          <a:latin typeface="+mn-lt"/>
                          <a:ea typeface="ＭＳ 明朝"/>
                          <a:cs typeface="Times New Roman"/>
                        </a:rPr>
                        <a:t>.71 (</a:t>
                      </a:r>
                      <a:r>
                        <a:rPr lang="en-US" sz="1800" b="1" i="1">
                          <a:effectLst/>
                          <a:latin typeface="+mn-lt"/>
                          <a:ea typeface="ＭＳ 明朝"/>
                          <a:cs typeface="Times New Roman"/>
                        </a:rPr>
                        <a:t>p</a:t>
                      </a:r>
                      <a:r>
                        <a:rPr lang="en-US" sz="1800" b="1">
                          <a:effectLst/>
                          <a:latin typeface="+mn-lt"/>
                          <a:ea typeface="ＭＳ 明朝"/>
                          <a:cs typeface="Times New Roman"/>
                        </a:rPr>
                        <a:t> = .01)</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b="1">
                          <a:effectLst/>
                          <a:latin typeface="+mn-lt"/>
                          <a:ea typeface="ＭＳ 明朝"/>
                          <a:cs typeface="Times New Roman"/>
                        </a:rPr>
                        <a:t> .67 (</a:t>
                      </a:r>
                      <a:r>
                        <a:rPr lang="en-US" sz="1800" b="1" i="1">
                          <a:effectLst/>
                          <a:latin typeface="+mn-lt"/>
                          <a:ea typeface="ＭＳ 明朝"/>
                          <a:cs typeface="Times New Roman"/>
                        </a:rPr>
                        <a:t>p</a:t>
                      </a:r>
                      <a:r>
                        <a:rPr lang="en-US" sz="1800" b="1">
                          <a:effectLst/>
                          <a:latin typeface="+mn-lt"/>
                          <a:ea typeface="ＭＳ 明朝"/>
                          <a:cs typeface="Times New Roman"/>
                        </a:rPr>
                        <a:t> = .01)</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 .37 (</a:t>
                      </a:r>
                      <a:r>
                        <a:rPr lang="en-US" sz="1800" i="1">
                          <a:effectLst/>
                          <a:latin typeface="+mn-lt"/>
                          <a:ea typeface="ＭＳ 明朝"/>
                          <a:cs typeface="Times New Roman"/>
                        </a:rPr>
                        <a:t>p</a:t>
                      </a:r>
                      <a:r>
                        <a:rPr lang="en-US" sz="1800">
                          <a:effectLst/>
                          <a:latin typeface="+mn-lt"/>
                          <a:ea typeface="ＭＳ 明朝"/>
                          <a:cs typeface="Times New Roman"/>
                        </a:rPr>
                        <a:t> = .21)</a:t>
                      </a:r>
                    </a:p>
                  </a:txBody>
                  <a:tcPr marL="68580" marR="68580" marT="0" marB="0"/>
                </a:tc>
              </a:tr>
              <a:tr h="422909">
                <a:tc>
                  <a:txBody>
                    <a:bodyPr/>
                    <a:lstStyle/>
                    <a:p>
                      <a:pPr marL="0" marR="0">
                        <a:spcBef>
                          <a:spcPts val="0"/>
                        </a:spcBef>
                        <a:spcAft>
                          <a:spcPts val="0"/>
                        </a:spcAft>
                      </a:pPr>
                      <a:r>
                        <a:rPr lang="en-US" sz="1800">
                          <a:effectLst/>
                          <a:latin typeface="+mn-lt"/>
                          <a:ea typeface="ＭＳ 明朝"/>
                          <a:cs typeface="Times New Roman"/>
                        </a:rPr>
                        <a:t>AAQ – II</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.11 (</a:t>
                      </a:r>
                      <a:r>
                        <a:rPr lang="en-US" sz="1800" i="1">
                          <a:effectLst/>
                          <a:latin typeface="+mn-lt"/>
                          <a:ea typeface="ＭＳ 明朝"/>
                          <a:cs typeface="Times New Roman"/>
                        </a:rPr>
                        <a:t>p</a:t>
                      </a:r>
                      <a:r>
                        <a:rPr lang="en-US" sz="1800">
                          <a:effectLst/>
                          <a:latin typeface="+mn-lt"/>
                          <a:ea typeface="ＭＳ 明朝"/>
                          <a:cs typeface="Times New Roman"/>
                        </a:rPr>
                        <a:t> = .73)</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-.49 (</a:t>
                      </a:r>
                      <a:r>
                        <a:rPr lang="en-US" sz="1800" i="1">
                          <a:effectLst/>
                          <a:latin typeface="+mn-lt"/>
                          <a:ea typeface="ＭＳ 明朝"/>
                          <a:cs typeface="Times New Roman"/>
                        </a:rPr>
                        <a:t>p</a:t>
                      </a:r>
                      <a:r>
                        <a:rPr lang="en-US" sz="1800">
                          <a:effectLst/>
                          <a:latin typeface="+mn-lt"/>
                          <a:ea typeface="ＭＳ 明朝"/>
                          <a:cs typeface="Times New Roman"/>
                        </a:rPr>
                        <a:t> = .09)</a:t>
                      </a:r>
                    </a:p>
                  </a:txBody>
                  <a:tcPr marL="68580" marR="68580" marT="0" marB="0"/>
                </a:tc>
                <a:tc>
                  <a:txBody>
                    <a:bodyPr/>
                    <a:lstStyle/>
                    <a:p>
                      <a:pPr marL="0" marR="0">
                        <a:spcBef>
                          <a:spcPts val="0"/>
                        </a:spcBef>
                        <a:spcAft>
                          <a:spcPts val="0"/>
                        </a:spcAft>
                      </a:pPr>
                      <a:r>
                        <a:rPr lang="en-US" sz="1800" b="1">
                          <a:effectLst/>
                          <a:latin typeface="+mn-lt"/>
                          <a:ea typeface="ＭＳ 明朝"/>
                          <a:cs typeface="Times New Roman"/>
                        </a:rPr>
                        <a:t>-.61 (</a:t>
                      </a:r>
                      <a:r>
                        <a:rPr lang="en-US" sz="1800" b="1" i="1">
                          <a:effectLst/>
                          <a:latin typeface="+mn-lt"/>
                          <a:ea typeface="ＭＳ 明朝"/>
                          <a:cs typeface="Times New Roman"/>
                        </a:rPr>
                        <a:t>p</a:t>
                      </a:r>
                      <a:r>
                        <a:rPr lang="en-US" sz="1800" b="1">
                          <a:effectLst/>
                          <a:latin typeface="+mn-lt"/>
                          <a:ea typeface="ＭＳ 明朝"/>
                          <a:cs typeface="Times New Roman"/>
                        </a:rPr>
                        <a:t> = .03)</a:t>
                      </a:r>
                      <a:endParaRPr lang="en-US" sz="1800">
                        <a:effectLst/>
                        <a:latin typeface="+mn-lt"/>
                        <a:ea typeface="ＭＳ 明朝"/>
                        <a:cs typeface="Times New Roman"/>
                      </a:endParaRPr>
                    </a:p>
                  </a:txBody>
                  <a:tcPr marL="68580" marR="68580" marT="0" marB="0"/>
                </a:tc>
              </a:tr>
              <a:tr h="422909">
                <a:tc>
                  <a:txBody>
                    <a:bodyPr/>
                    <a:lstStyle/>
                    <a:p>
                      <a:pPr marL="0" marR="0">
                        <a:spcBef>
                          <a:spcPts val="0"/>
                        </a:spcBef>
                        <a:spcAft>
                          <a:spcPts val="0"/>
                        </a:spcAft>
                      </a:pPr>
                      <a:r>
                        <a:rPr lang="en-US" sz="1800">
                          <a:effectLst/>
                          <a:latin typeface="+mn-lt"/>
                          <a:ea typeface="ＭＳ 明朝"/>
                          <a:cs typeface="Times New Roman"/>
                        </a:rPr>
                        <a:t>RTQ</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.07 (</a:t>
                      </a:r>
                      <a:r>
                        <a:rPr lang="en-US" sz="1800" i="1">
                          <a:effectLst/>
                          <a:latin typeface="+mn-lt"/>
                          <a:ea typeface="ＭＳ 明朝"/>
                          <a:cs typeface="Times New Roman"/>
                        </a:rPr>
                        <a:t>p</a:t>
                      </a:r>
                      <a:r>
                        <a:rPr lang="en-US" sz="1800">
                          <a:effectLst/>
                          <a:latin typeface="+mn-lt"/>
                          <a:ea typeface="ＭＳ 明朝"/>
                          <a:cs typeface="Times New Roman"/>
                        </a:rPr>
                        <a:t> = .82)</a:t>
                      </a:r>
                    </a:p>
                  </a:txBody>
                  <a:tcPr marL="68580" marR="68580" marT="0" marB="0"/>
                </a:tc>
                <a:tc>
                  <a:txBody>
                    <a:bodyPr/>
                    <a:lstStyle/>
                    <a:p>
                      <a:pPr marL="0" marR="0">
                        <a:spcBef>
                          <a:spcPts val="0"/>
                        </a:spcBef>
                        <a:spcAft>
                          <a:spcPts val="0"/>
                        </a:spcAft>
                      </a:pPr>
                      <a:r>
                        <a:rPr lang="en-US" sz="1800">
                          <a:effectLst/>
                          <a:latin typeface="+mn-lt"/>
                          <a:ea typeface="ＭＳ 明朝"/>
                          <a:cs typeface="Times New Roman"/>
                        </a:rPr>
                        <a:t> .07 (</a:t>
                      </a:r>
                      <a:r>
                        <a:rPr lang="en-US" sz="1800" i="1">
                          <a:effectLst/>
                          <a:latin typeface="+mn-lt"/>
                          <a:ea typeface="ＭＳ 明朝"/>
                          <a:cs typeface="Times New Roman"/>
                        </a:rPr>
                        <a:t>p</a:t>
                      </a:r>
                      <a:r>
                        <a:rPr lang="en-US" sz="1800">
                          <a:effectLst/>
                          <a:latin typeface="+mn-lt"/>
                          <a:ea typeface="ＭＳ 明朝"/>
                          <a:cs typeface="Times New Roman"/>
                        </a:rPr>
                        <a:t> = .83)</a:t>
                      </a:r>
                    </a:p>
                  </a:txBody>
                  <a:tcPr marL="68580" marR="68580" marT="0" marB="0"/>
                </a:tc>
                <a:tc>
                  <a:txBody>
                    <a:bodyPr/>
                    <a:lstStyle/>
                    <a:p>
                      <a:pPr marL="0" marR="0">
                        <a:spcBef>
                          <a:spcPts val="0"/>
                        </a:spcBef>
                        <a:spcAft>
                          <a:spcPts val="0"/>
                        </a:spcAft>
                      </a:pPr>
                      <a:r>
                        <a:rPr lang="en-US" sz="1800" b="1" dirty="0">
                          <a:effectLst/>
                          <a:latin typeface="+mn-lt"/>
                          <a:ea typeface="ＭＳ 明朝"/>
                          <a:cs typeface="Times New Roman"/>
                        </a:rPr>
                        <a:t> </a:t>
                      </a:r>
                      <a:r>
                        <a:rPr lang="en-US" sz="1800" dirty="0">
                          <a:effectLst/>
                          <a:latin typeface="+mn-lt"/>
                          <a:ea typeface="ＭＳ 明朝"/>
                          <a:cs typeface="Times New Roman"/>
                        </a:rPr>
                        <a:t>.28 (</a:t>
                      </a:r>
                      <a:r>
                        <a:rPr lang="en-US" sz="1800" i="1" dirty="0">
                          <a:effectLst/>
                          <a:latin typeface="+mn-lt"/>
                          <a:ea typeface="ＭＳ 明朝"/>
                          <a:cs typeface="Times New Roman"/>
                        </a:rPr>
                        <a:t>p</a:t>
                      </a:r>
                      <a:r>
                        <a:rPr lang="en-US" sz="1800" dirty="0">
                          <a:effectLst/>
                          <a:latin typeface="+mn-lt"/>
                          <a:ea typeface="ＭＳ 明朝"/>
                          <a:cs typeface="Times New Roman"/>
                        </a:rPr>
                        <a:t> = .35)</a:t>
                      </a:r>
                    </a:p>
                  </a:txBody>
                  <a:tcPr marL="68580" marR="68580" marT="0" marB="0"/>
                </a:tc>
              </a:tr>
            </a:tbl>
          </a:graphicData>
        </a:graphic>
      </p:graphicFrame>
    </p:spTree>
    <p:extLst>
      <p:ext uri="{BB962C8B-B14F-4D97-AF65-F5344CB8AC3E}">
        <p14:creationId xmlns:p14="http://schemas.microsoft.com/office/powerpoint/2010/main" val="3722254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b="1" dirty="0" smtClean="0">
                <a:solidFill>
                  <a:srgbClr val="0000BA"/>
                </a:solidFill>
              </a:rPr>
              <a:t>Program Adherence &amp; </a:t>
            </a:r>
            <a:r>
              <a:rPr lang="en-US" b="1" dirty="0" err="1" smtClean="0">
                <a:solidFill>
                  <a:srgbClr val="0000BA"/>
                </a:solidFill>
              </a:rPr>
              <a:t>Tx</a:t>
            </a:r>
            <a:r>
              <a:rPr lang="en-US" b="1" dirty="0" smtClean="0">
                <a:solidFill>
                  <a:srgbClr val="0000BA"/>
                </a:solidFill>
              </a:rPr>
              <a:t> Outcome</a:t>
            </a:r>
            <a:endParaRPr lang="en-US" b="1" dirty="0">
              <a:solidFill>
                <a:srgbClr val="0000BA"/>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09824911"/>
              </p:ext>
            </p:extLst>
          </p:nvPr>
        </p:nvGraphicFramePr>
        <p:xfrm>
          <a:off x="388470" y="1788310"/>
          <a:ext cx="8531412" cy="2380279"/>
        </p:xfrm>
        <a:graphic>
          <a:graphicData uri="http://schemas.openxmlformats.org/drawingml/2006/table">
            <a:tbl>
              <a:tblPr firstRow="1" bandRow="1">
                <a:tableStyleId>{21E4AEA4-8DFA-4A89-87EB-49C32662AFE0}</a:tableStyleId>
              </a:tblPr>
              <a:tblGrid>
                <a:gridCol w="2132853"/>
                <a:gridCol w="2132853"/>
                <a:gridCol w="2132853"/>
                <a:gridCol w="2132853"/>
              </a:tblGrid>
              <a:tr h="786148">
                <a:tc>
                  <a:txBody>
                    <a:bodyPr/>
                    <a:lstStyle/>
                    <a:p>
                      <a:pPr marL="0" marR="0">
                        <a:spcBef>
                          <a:spcPts val="0"/>
                        </a:spcBef>
                        <a:spcAft>
                          <a:spcPts val="0"/>
                        </a:spcAft>
                      </a:pPr>
                      <a:r>
                        <a:rPr lang="en-US" sz="1800" dirty="0">
                          <a:effectLst/>
                        </a:rPr>
                        <a:t> </a:t>
                      </a:r>
                      <a:endParaRPr lang="en-US" sz="18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a:effectLst/>
                        </a:rPr>
                        <a:t>LSAS</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a:effectLst/>
                        </a:rPr>
                        <a:t>SPAI</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dirty="0">
                          <a:effectLst/>
                        </a:rPr>
                        <a:t>Brief FNE</a:t>
                      </a:r>
                    </a:p>
                    <a:p>
                      <a:pPr marL="0" marR="0">
                        <a:spcBef>
                          <a:spcPts val="0"/>
                        </a:spcBef>
                        <a:spcAft>
                          <a:spcPts val="0"/>
                        </a:spcAft>
                      </a:pPr>
                      <a:r>
                        <a:rPr lang="en-US" sz="1800" dirty="0">
                          <a:effectLst/>
                        </a:rPr>
                        <a:t> </a:t>
                      </a:r>
                      <a:endParaRPr lang="en-US" sz="1800" dirty="0">
                        <a:effectLst/>
                        <a:latin typeface="+mn-lt"/>
                        <a:ea typeface="ＭＳ 明朝"/>
                        <a:cs typeface="Times New Roman"/>
                      </a:endParaRPr>
                    </a:p>
                  </a:txBody>
                  <a:tcPr marL="68580" marR="68580" marT="0" marB="0"/>
                </a:tc>
              </a:tr>
              <a:tr h="531377">
                <a:tc>
                  <a:txBody>
                    <a:bodyPr/>
                    <a:lstStyle/>
                    <a:p>
                      <a:pPr marL="0" marR="0">
                        <a:spcBef>
                          <a:spcPts val="0"/>
                        </a:spcBef>
                        <a:spcAft>
                          <a:spcPts val="0"/>
                        </a:spcAft>
                      </a:pPr>
                      <a:r>
                        <a:rPr lang="en-US" sz="1800">
                          <a:effectLst/>
                        </a:rPr>
                        <a:t>Content items (clicks)</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a:effectLst/>
                        </a:rPr>
                        <a:t> .67 (p = .01)</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a:effectLst/>
                        </a:rPr>
                        <a:t> .63 (p = .02)</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a:effectLst/>
                        </a:rPr>
                        <a:t> .50 (p =.08)</a:t>
                      </a:r>
                      <a:endParaRPr lang="en-US" sz="1800">
                        <a:effectLst/>
                        <a:latin typeface="+mn-lt"/>
                        <a:ea typeface="ＭＳ 明朝"/>
                        <a:cs typeface="Times New Roman"/>
                      </a:endParaRPr>
                    </a:p>
                  </a:txBody>
                  <a:tcPr marL="68580" marR="68580" marT="0" marB="0"/>
                </a:tc>
              </a:tr>
              <a:tr h="531377">
                <a:tc>
                  <a:txBody>
                    <a:bodyPr/>
                    <a:lstStyle/>
                    <a:p>
                      <a:pPr marL="0" marR="0">
                        <a:spcBef>
                          <a:spcPts val="0"/>
                        </a:spcBef>
                        <a:spcAft>
                          <a:spcPts val="0"/>
                        </a:spcAft>
                      </a:pPr>
                      <a:r>
                        <a:rPr lang="en-US" sz="1800">
                          <a:effectLst/>
                        </a:rPr>
                        <a:t>Logins</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a:effectLst/>
                        </a:rPr>
                        <a:t> .16 (p = .68)</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dirty="0">
                          <a:effectLst/>
                        </a:rPr>
                        <a:t> .48 (p = .19)</a:t>
                      </a:r>
                      <a:endParaRPr lang="en-US" sz="1800" dirty="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a:effectLst/>
                        </a:rPr>
                        <a:t> .61 (p =.08)</a:t>
                      </a:r>
                      <a:endParaRPr lang="en-US" sz="1800">
                        <a:effectLst/>
                        <a:latin typeface="+mn-lt"/>
                        <a:ea typeface="ＭＳ 明朝"/>
                        <a:cs typeface="Times New Roman"/>
                      </a:endParaRPr>
                    </a:p>
                  </a:txBody>
                  <a:tcPr marL="68580" marR="68580" marT="0" marB="0"/>
                </a:tc>
              </a:tr>
              <a:tr h="531377">
                <a:tc>
                  <a:txBody>
                    <a:bodyPr/>
                    <a:lstStyle/>
                    <a:p>
                      <a:pPr marL="0" marR="0">
                        <a:spcBef>
                          <a:spcPts val="0"/>
                        </a:spcBef>
                        <a:spcAft>
                          <a:spcPts val="0"/>
                        </a:spcAft>
                      </a:pPr>
                      <a:r>
                        <a:rPr lang="en-US" sz="1800">
                          <a:effectLst/>
                        </a:rPr>
                        <a:t>Total time on Skype</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a:effectLst/>
                        </a:rPr>
                        <a:t>-.16 (p = .61)</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a:effectLst/>
                        </a:rPr>
                        <a:t>-.15 (p = .62)</a:t>
                      </a:r>
                      <a:endParaRPr lang="en-US" sz="1800">
                        <a:effectLst/>
                        <a:latin typeface="+mn-lt"/>
                        <a:ea typeface="ＭＳ 明朝"/>
                        <a:cs typeface="Times New Roman"/>
                      </a:endParaRPr>
                    </a:p>
                  </a:txBody>
                  <a:tcPr marL="68580" marR="68580" marT="0" marB="0"/>
                </a:tc>
                <a:tc>
                  <a:txBody>
                    <a:bodyPr/>
                    <a:lstStyle/>
                    <a:p>
                      <a:pPr marL="0" marR="0">
                        <a:spcBef>
                          <a:spcPts val="0"/>
                        </a:spcBef>
                        <a:spcAft>
                          <a:spcPts val="0"/>
                        </a:spcAft>
                      </a:pPr>
                      <a:r>
                        <a:rPr lang="en-US" sz="1800" dirty="0">
                          <a:effectLst/>
                        </a:rPr>
                        <a:t>-.36 (p =.23)</a:t>
                      </a:r>
                      <a:endParaRPr lang="en-US" sz="1800" dirty="0">
                        <a:effectLst/>
                        <a:latin typeface="+mn-lt"/>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083399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12" y="77748"/>
            <a:ext cx="8778688" cy="990600"/>
          </a:xfrm>
        </p:spPr>
        <p:txBody>
          <a:bodyPr>
            <a:normAutofit fontScale="90000"/>
          </a:bodyPr>
          <a:lstStyle/>
          <a:p>
            <a:r>
              <a:rPr lang="en-US" b="1" dirty="0" smtClean="0">
                <a:solidFill>
                  <a:srgbClr val="0000BA"/>
                </a:solidFill>
              </a:rPr>
              <a:t>Participant Feedback - “</a:t>
            </a:r>
            <a:r>
              <a:rPr lang="en-US" b="1" i="1" dirty="0" smtClean="0">
                <a:solidFill>
                  <a:srgbClr val="0000BA"/>
                </a:solidFill>
              </a:rPr>
              <a:t>What did you find </a:t>
            </a:r>
            <a:r>
              <a:rPr lang="en-US" b="1" i="1" u="sng" dirty="0" smtClean="0">
                <a:solidFill>
                  <a:srgbClr val="0000BA"/>
                </a:solidFill>
              </a:rPr>
              <a:t>most helpful</a:t>
            </a:r>
            <a:r>
              <a:rPr lang="en-US" b="1" i="1" dirty="0" smtClean="0">
                <a:solidFill>
                  <a:srgbClr val="0000BA"/>
                </a:solidFill>
              </a:rPr>
              <a:t> about the treatment?” </a:t>
            </a:r>
            <a:endParaRPr lang="en-US" b="1" i="1" dirty="0">
              <a:solidFill>
                <a:srgbClr val="0000BA"/>
              </a:solidFill>
            </a:endParaRPr>
          </a:p>
        </p:txBody>
      </p:sp>
      <p:sp>
        <p:nvSpPr>
          <p:cNvPr id="3" name="Content Placeholder 2"/>
          <p:cNvSpPr>
            <a:spLocks noGrp="1"/>
          </p:cNvSpPr>
          <p:nvPr>
            <p:ph sz="quarter" idx="1"/>
          </p:nvPr>
        </p:nvSpPr>
        <p:spPr>
          <a:xfrm>
            <a:off x="149412" y="1716821"/>
            <a:ext cx="8616636" cy="4988859"/>
          </a:xfrm>
        </p:spPr>
        <p:txBody>
          <a:bodyPr>
            <a:normAutofit fontScale="55000" lnSpcReduction="20000"/>
          </a:bodyPr>
          <a:lstStyle/>
          <a:p>
            <a:r>
              <a:rPr lang="en-US" sz="3300" dirty="0" smtClean="0"/>
              <a:t>“</a:t>
            </a:r>
            <a:r>
              <a:rPr lang="en-US" sz="3300" dirty="0"/>
              <a:t>the learning of techniques and the metaphors</a:t>
            </a:r>
            <a:r>
              <a:rPr lang="en-US" sz="3300" dirty="0" smtClean="0"/>
              <a:t>”</a:t>
            </a:r>
            <a:endParaRPr lang="en-US" sz="3300" dirty="0"/>
          </a:p>
          <a:p>
            <a:r>
              <a:rPr lang="en-US" sz="3300" dirty="0" smtClean="0"/>
              <a:t>“</a:t>
            </a:r>
            <a:r>
              <a:rPr lang="en-US" sz="3300" dirty="0" err="1"/>
              <a:t>Defusion</a:t>
            </a:r>
            <a:r>
              <a:rPr lang="en-US" sz="3300" dirty="0"/>
              <a:t> has been very beneficial for me, as have the exposures in overcoming certain fears I have. Thinking about my values has been a big motivation in overcoming them too. Also having the realization that I cannot stop negative thoughts but instead accept them and be willing to accept them is a big help in stopping "dirty anxiety" from occurring</a:t>
            </a:r>
            <a:r>
              <a:rPr lang="en-US" sz="3300" dirty="0" smtClean="0"/>
              <a:t>”</a:t>
            </a:r>
          </a:p>
          <a:p>
            <a:r>
              <a:rPr lang="en-US" sz="3300" dirty="0" smtClean="0"/>
              <a:t>“</a:t>
            </a:r>
            <a:r>
              <a:rPr lang="en-US" sz="3300" dirty="0"/>
              <a:t>Modules and working with a therapist to make myself accountable to another person.</a:t>
            </a:r>
            <a:r>
              <a:rPr lang="en-US" sz="3300" dirty="0" smtClean="0"/>
              <a:t>”</a:t>
            </a:r>
          </a:p>
          <a:p>
            <a:r>
              <a:rPr lang="en-US" sz="3300" dirty="0" smtClean="0"/>
              <a:t>“</a:t>
            </a:r>
            <a:r>
              <a:rPr lang="en-US" sz="3300" dirty="0"/>
              <a:t>Having an amazing therapist who I was comfortable sharing my social situations and emotions with.</a:t>
            </a:r>
            <a:r>
              <a:rPr lang="en-US" sz="3300" dirty="0" smtClean="0"/>
              <a:t>”</a:t>
            </a:r>
          </a:p>
          <a:p>
            <a:r>
              <a:rPr lang="en-US" sz="3300" dirty="0" smtClean="0"/>
              <a:t>“</a:t>
            </a:r>
            <a:r>
              <a:rPr lang="en-US" sz="3300" dirty="0"/>
              <a:t>I think being walked through each step by someone with patience and understanding was very helpful.”</a:t>
            </a:r>
          </a:p>
          <a:p>
            <a:r>
              <a:rPr lang="en-US" sz="3300" dirty="0"/>
              <a:t>“The visual metaphor examples and mindfulness exercises”</a:t>
            </a:r>
          </a:p>
          <a:p>
            <a:r>
              <a:rPr lang="en-US" sz="3300" dirty="0"/>
              <a:t>“The exposure exercises where helpful and due to the weekly check-ins you were held accountable for completing the exercises.”</a:t>
            </a:r>
          </a:p>
          <a:p>
            <a:r>
              <a:rPr lang="en-US" sz="3300" dirty="0"/>
              <a:t>“Convenience of the internet. The analogies and videos. The homework assignments and especially the therapist check in to guide me through some of the events I was going to stop avoiding. As well, pushing me to do them not too much and and not too little.”</a:t>
            </a:r>
          </a:p>
          <a:p>
            <a:r>
              <a:rPr lang="en-US" sz="3300" dirty="0"/>
              <a:t>“I found the Skype sessions to be the most beneficial.”</a:t>
            </a:r>
          </a:p>
          <a:p>
            <a:endParaRPr lang="en-US" dirty="0"/>
          </a:p>
          <a:p>
            <a:endParaRPr lang="en-US" dirty="0" smtClean="0"/>
          </a:p>
        </p:txBody>
      </p:sp>
    </p:spTree>
    <p:extLst>
      <p:ext uri="{BB962C8B-B14F-4D97-AF65-F5344CB8AC3E}">
        <p14:creationId xmlns:p14="http://schemas.microsoft.com/office/powerpoint/2010/main" val="1093164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BA"/>
                </a:solidFill>
              </a:rPr>
              <a:t>Participant Feedback – What did you find the </a:t>
            </a:r>
            <a:r>
              <a:rPr lang="en-US" b="1" u="sng" dirty="0" smtClean="0">
                <a:solidFill>
                  <a:srgbClr val="0000BA"/>
                </a:solidFill>
              </a:rPr>
              <a:t>least</a:t>
            </a:r>
            <a:r>
              <a:rPr lang="en-US" b="1" dirty="0" smtClean="0">
                <a:solidFill>
                  <a:srgbClr val="0000BA"/>
                </a:solidFill>
              </a:rPr>
              <a:t> beneficial?</a:t>
            </a:r>
            <a:endParaRPr lang="en-US" b="1" dirty="0">
              <a:solidFill>
                <a:srgbClr val="0000BA"/>
              </a:solidFill>
            </a:endParaRPr>
          </a:p>
        </p:txBody>
      </p:sp>
      <p:sp>
        <p:nvSpPr>
          <p:cNvPr id="3" name="Content Placeholder 2"/>
          <p:cNvSpPr>
            <a:spLocks noGrp="1"/>
          </p:cNvSpPr>
          <p:nvPr>
            <p:ph sz="quarter" idx="1"/>
          </p:nvPr>
        </p:nvSpPr>
        <p:spPr/>
        <p:txBody>
          <a:bodyPr>
            <a:normAutofit fontScale="92500" lnSpcReduction="20000"/>
          </a:bodyPr>
          <a:lstStyle/>
          <a:p>
            <a:r>
              <a:rPr lang="en-US" dirty="0"/>
              <a:t>“the quizzes”</a:t>
            </a:r>
          </a:p>
          <a:p>
            <a:r>
              <a:rPr lang="en-US" dirty="0"/>
              <a:t>“mindfulness meditation”</a:t>
            </a:r>
          </a:p>
          <a:p>
            <a:r>
              <a:rPr lang="en-US" dirty="0"/>
              <a:t>“keeping daily logs”</a:t>
            </a:r>
          </a:p>
          <a:p>
            <a:r>
              <a:rPr lang="en-US" dirty="0"/>
              <a:t>“it was too rushed”</a:t>
            </a:r>
          </a:p>
          <a:p>
            <a:r>
              <a:rPr lang="en-US" dirty="0"/>
              <a:t>“I felt that I need more encouragement.”</a:t>
            </a:r>
          </a:p>
          <a:p>
            <a:r>
              <a:rPr lang="en-US" dirty="0"/>
              <a:t>“The speed, doing at least three weekly exposures was very intimidating and I felt very fatigued half of the time. Sometimes when I set a harder goal I would freeze and </a:t>
            </a:r>
            <a:r>
              <a:rPr lang="en-US" dirty="0" smtClean="0"/>
              <a:t>it </a:t>
            </a:r>
            <a:r>
              <a:rPr lang="en-US" dirty="0"/>
              <a:t>really scared thinking about it over the next few days.</a:t>
            </a:r>
          </a:p>
          <a:p>
            <a:endParaRPr lang="en-US" dirty="0"/>
          </a:p>
        </p:txBody>
      </p:sp>
    </p:spTree>
    <p:extLst>
      <p:ext uri="{BB962C8B-B14F-4D97-AF65-F5344CB8AC3E}">
        <p14:creationId xmlns:p14="http://schemas.microsoft.com/office/powerpoint/2010/main" val="4260855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r>
              <a:rPr lang="en-US" sz="4000" b="1">
                <a:solidFill>
                  <a:srgbClr val="3366CC"/>
                </a:solidFill>
              </a:rPr>
              <a:t>Advantages</a:t>
            </a:r>
            <a:endParaRPr lang="en-US" sz="4000">
              <a:solidFill>
                <a:srgbClr val="3366CC"/>
              </a:solidFill>
            </a:endParaRPr>
          </a:p>
        </p:txBody>
      </p:sp>
      <p:sp>
        <p:nvSpPr>
          <p:cNvPr id="3" name="Subtitle 2"/>
          <p:cNvSpPr>
            <a:spLocks noGrp="1"/>
          </p:cNvSpPr>
          <p:nvPr>
            <p:ph type="body" idx="1"/>
          </p:nvPr>
        </p:nvSpPr>
        <p:spPr/>
        <p:txBody>
          <a:bodyPr>
            <a:normAutofit fontScale="92500" lnSpcReduction="10000"/>
          </a:bodyPr>
          <a:lstStyle/>
          <a:p>
            <a:pPr>
              <a:spcAft>
                <a:spcPts val="1800"/>
              </a:spcAft>
            </a:pPr>
            <a:r>
              <a:rPr lang="en-US" sz="3400" dirty="0">
                <a:latin typeface="Tw Cen MT"/>
                <a:cs typeface="Tw Cen MT"/>
              </a:rPr>
              <a:t>Convenience</a:t>
            </a:r>
          </a:p>
          <a:p>
            <a:pPr>
              <a:spcAft>
                <a:spcPts val="1800"/>
              </a:spcAft>
            </a:pPr>
            <a:r>
              <a:rPr lang="en-US" sz="3400" dirty="0">
                <a:latin typeface="Tw Cen MT"/>
                <a:cs typeface="Tw Cen MT"/>
              </a:rPr>
              <a:t>Cost effective</a:t>
            </a:r>
          </a:p>
          <a:p>
            <a:pPr>
              <a:spcAft>
                <a:spcPts val="1800"/>
              </a:spcAft>
            </a:pPr>
            <a:r>
              <a:rPr lang="en-US" sz="3400" dirty="0">
                <a:latin typeface="Tw Cen MT"/>
                <a:cs typeface="Tw Cen MT"/>
              </a:rPr>
              <a:t>Flexibility</a:t>
            </a:r>
          </a:p>
          <a:p>
            <a:pPr>
              <a:spcAft>
                <a:spcPts val="1800"/>
              </a:spcAft>
            </a:pPr>
            <a:r>
              <a:rPr lang="en-US" sz="3400" dirty="0">
                <a:latin typeface="Tw Cen MT"/>
                <a:cs typeface="Tw Cen MT"/>
              </a:rPr>
              <a:t>Easy access to home environment</a:t>
            </a:r>
          </a:p>
          <a:p>
            <a:pPr>
              <a:spcAft>
                <a:spcPts val="1800"/>
              </a:spcAft>
            </a:pPr>
            <a:r>
              <a:rPr lang="en-US" sz="3400" dirty="0">
                <a:latin typeface="Tw Cen MT"/>
                <a:cs typeface="Tw Cen MT"/>
              </a:rPr>
              <a:t>Easy to involve </a:t>
            </a:r>
            <a:r>
              <a:rPr lang="en-US" sz="3400" dirty="0" smtClean="0">
                <a:latin typeface="Tw Cen MT"/>
                <a:cs typeface="Tw Cen MT"/>
              </a:rPr>
              <a:t>family</a:t>
            </a:r>
          </a:p>
          <a:p>
            <a:pPr>
              <a:spcAft>
                <a:spcPts val="1800"/>
              </a:spcAft>
            </a:pPr>
            <a:r>
              <a:rPr lang="en-US" sz="3400" dirty="0" smtClean="0">
                <a:latin typeface="Tw Cen MT"/>
                <a:cs typeface="Tw Cen MT"/>
              </a:rPr>
              <a:t>Effective</a:t>
            </a:r>
            <a:endParaRPr lang="en-US" sz="3400" dirty="0">
              <a:latin typeface="Tw Cen MT"/>
              <a:cs typeface="Tw Cen MT"/>
            </a:endParaRPr>
          </a:p>
        </p:txBody>
      </p:sp>
      <p:pic>
        <p:nvPicPr>
          <p:cNvPr id="4" name="Content Placeholder 5" descr="Computer_Hero.png"/>
          <p:cNvPicPr>
            <a:picLocks noChangeAspect="1"/>
          </p:cNvPicPr>
          <p:nvPr/>
        </p:nvPicPr>
        <p:blipFill>
          <a:blip r:embed="rId2" cstate="print"/>
          <a:stretch>
            <a:fillRect/>
          </a:stretch>
        </p:blipFill>
        <p:spPr>
          <a:xfrm>
            <a:off x="6026678" y="1417638"/>
            <a:ext cx="2744789" cy="3217335"/>
          </a:xfrm>
          <a:prstGeom prst="rect">
            <a:avLst/>
          </a:prstGeom>
        </p:spPr>
      </p:pic>
    </p:spTree>
    <p:extLst>
      <p:ext uri="{BB962C8B-B14F-4D97-AF65-F5344CB8AC3E}">
        <p14:creationId xmlns:p14="http://schemas.microsoft.com/office/powerpoint/2010/main" val="3257831678"/>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4000" b="1">
                <a:solidFill>
                  <a:srgbClr val="3366CC"/>
                </a:solidFill>
              </a:rPr>
              <a:t>Challenges</a:t>
            </a:r>
          </a:p>
        </p:txBody>
      </p:sp>
      <p:sp>
        <p:nvSpPr>
          <p:cNvPr id="9" name="Content Placeholder 8"/>
          <p:cNvSpPr>
            <a:spLocks noGrp="1"/>
          </p:cNvSpPr>
          <p:nvPr>
            <p:ph type="body" idx="1"/>
          </p:nvPr>
        </p:nvSpPr>
        <p:spPr>
          <a:ln/>
        </p:spPr>
        <p:txBody>
          <a:bodyPr/>
          <a:lstStyle/>
          <a:p>
            <a:pPr>
              <a:spcAft>
                <a:spcPts val="1800"/>
              </a:spcAft>
            </a:pPr>
            <a:r>
              <a:rPr lang="en-US" dirty="0" smtClean="0">
                <a:latin typeface="Tw Cen MT"/>
                <a:cs typeface="Tw Cen MT"/>
              </a:rPr>
              <a:t>Monitoring </a:t>
            </a:r>
            <a:r>
              <a:rPr lang="en-US" dirty="0">
                <a:latin typeface="Tw Cen MT"/>
                <a:cs typeface="Tw Cen MT"/>
              </a:rPr>
              <a:t>subtle avoidance behaviors</a:t>
            </a:r>
          </a:p>
          <a:p>
            <a:pPr>
              <a:spcAft>
                <a:spcPts val="1800"/>
              </a:spcAft>
            </a:pPr>
            <a:r>
              <a:rPr lang="en-US" dirty="0">
                <a:latin typeface="Tw Cen MT"/>
                <a:cs typeface="Tw Cen MT"/>
              </a:rPr>
              <a:t>Technological </a:t>
            </a:r>
            <a:r>
              <a:rPr lang="en-US" dirty="0" smtClean="0">
                <a:latin typeface="Tw Cen MT"/>
                <a:cs typeface="Tw Cen MT"/>
              </a:rPr>
              <a:t>problems</a:t>
            </a:r>
          </a:p>
          <a:p>
            <a:pPr>
              <a:spcAft>
                <a:spcPts val="1800"/>
              </a:spcAft>
            </a:pPr>
            <a:r>
              <a:rPr lang="en-US" dirty="0" smtClean="0">
                <a:latin typeface="Tw Cen MT"/>
                <a:cs typeface="Tw Cen MT"/>
              </a:rPr>
              <a:t>Limited camera view</a:t>
            </a:r>
            <a:endParaRPr lang="en-US" dirty="0">
              <a:latin typeface="Tw Cen MT"/>
              <a:cs typeface="Tw Cen MT"/>
            </a:endParaRPr>
          </a:p>
          <a:p>
            <a:pPr>
              <a:spcAft>
                <a:spcPts val="1800"/>
              </a:spcAft>
            </a:pPr>
            <a:r>
              <a:rPr lang="en-US" dirty="0">
                <a:latin typeface="Tw Cen MT"/>
                <a:cs typeface="Tw Cen MT"/>
              </a:rPr>
              <a:t>Reduced </a:t>
            </a:r>
            <a:r>
              <a:rPr lang="en-US" dirty="0" smtClean="0">
                <a:latin typeface="Tw Cen MT"/>
                <a:cs typeface="Tw Cen MT"/>
              </a:rPr>
              <a:t>commitment (at times)</a:t>
            </a:r>
            <a:endParaRPr lang="en-US" dirty="0">
              <a:latin typeface="Tw Cen MT"/>
              <a:cs typeface="Tw Cen MT"/>
            </a:endParaRPr>
          </a:p>
          <a:p>
            <a:pPr>
              <a:spcAft>
                <a:spcPts val="1800"/>
              </a:spcAft>
            </a:pPr>
            <a:endParaRPr lang="en-US" dirty="0"/>
          </a:p>
        </p:txBody>
      </p:sp>
    </p:spTree>
    <p:extLst>
      <p:ext uri="{BB962C8B-B14F-4D97-AF65-F5344CB8AC3E}">
        <p14:creationId xmlns:p14="http://schemas.microsoft.com/office/powerpoint/2010/main" val="205157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12775" y="228600"/>
            <a:ext cx="8153400" cy="990600"/>
          </a:xfrm>
        </p:spPr>
        <p:txBody>
          <a:bodyPr/>
          <a:lstStyle/>
          <a:p>
            <a:pPr eaLnBrk="1" hangingPunct="1"/>
            <a:r>
              <a:rPr lang="en-US" b="1" dirty="0">
                <a:solidFill>
                  <a:srgbClr val="0000BA"/>
                </a:solidFill>
                <a:latin typeface="Tw Cen MT" charset="0"/>
              </a:rPr>
              <a:t>Study 1: </a:t>
            </a:r>
            <a:r>
              <a:rPr lang="en-US" b="1" dirty="0" smtClean="0">
                <a:solidFill>
                  <a:srgbClr val="0000BA"/>
                </a:solidFill>
                <a:latin typeface="Tw Cen MT" charset="0"/>
              </a:rPr>
              <a:t>VC Treatment of SAD</a:t>
            </a:r>
            <a:endParaRPr lang="en-US" b="1" dirty="0">
              <a:solidFill>
                <a:srgbClr val="0000BA"/>
              </a:solidFill>
              <a:latin typeface="Tw Cen MT" charset="0"/>
            </a:endParaRPr>
          </a:p>
        </p:txBody>
      </p:sp>
      <p:sp>
        <p:nvSpPr>
          <p:cNvPr id="15363" name="Rectangle 3"/>
          <p:cNvSpPr>
            <a:spLocks noGrp="1" noChangeArrowheads="1"/>
          </p:cNvSpPr>
          <p:nvPr>
            <p:ph sz="quarter" idx="1"/>
          </p:nvPr>
        </p:nvSpPr>
        <p:spPr>
          <a:xfrm>
            <a:off x="457200" y="1600200"/>
            <a:ext cx="7924800" cy="5257800"/>
          </a:xfrm>
        </p:spPr>
        <p:txBody>
          <a:bodyPr>
            <a:normAutofit/>
          </a:bodyPr>
          <a:lstStyle/>
          <a:p>
            <a:pPr marL="0" indent="0" eaLnBrk="1" hangingPunct="1">
              <a:lnSpc>
                <a:spcPct val="110000"/>
              </a:lnSpc>
              <a:buNone/>
            </a:pPr>
            <a:endParaRPr lang="en-US" sz="3000" dirty="0" smtClean="0">
              <a:latin typeface="Tw Cen MT" charset="0"/>
            </a:endParaRPr>
          </a:p>
          <a:p>
            <a:r>
              <a:rPr lang="en-US" sz="2000" dirty="0" smtClean="0">
                <a:latin typeface="Tw Cen MT"/>
                <a:cs typeface="Tw Cen MT"/>
              </a:rPr>
              <a:t>Yuen</a:t>
            </a:r>
            <a:r>
              <a:rPr lang="en-US" sz="2000" dirty="0">
                <a:latin typeface="Tw Cen MT"/>
                <a:cs typeface="Tw Cen MT"/>
              </a:rPr>
              <a:t>, E. K., Herbert, J. D., Forman, E. M., </a:t>
            </a:r>
            <a:r>
              <a:rPr lang="en-US" sz="2000" dirty="0" err="1">
                <a:latin typeface="Tw Cen MT"/>
                <a:cs typeface="Tw Cen MT"/>
              </a:rPr>
              <a:t>Goetter</a:t>
            </a:r>
            <a:r>
              <a:rPr lang="en-US" sz="2000" dirty="0">
                <a:latin typeface="Tw Cen MT"/>
                <a:cs typeface="Tw Cen MT"/>
              </a:rPr>
              <a:t>, E. M., </a:t>
            </a:r>
            <a:r>
              <a:rPr lang="en-US" sz="2000" dirty="0" err="1">
                <a:latin typeface="Tw Cen MT"/>
                <a:cs typeface="Tw Cen MT"/>
              </a:rPr>
              <a:t>Juarascio</a:t>
            </a:r>
            <a:r>
              <a:rPr lang="en-US" sz="2000" dirty="0">
                <a:latin typeface="Tw Cen MT"/>
                <a:cs typeface="Tw Cen MT"/>
              </a:rPr>
              <a:t>, A. S., Rabin, S., Goodwin, C., &amp; Bouchard, S.  (2013).  Acceptance based behavior therapy for social anxiety disorder through videoconferencing.  </a:t>
            </a:r>
            <a:r>
              <a:rPr lang="en-US" sz="2000" i="1" dirty="0">
                <a:latin typeface="Tw Cen MT"/>
                <a:cs typeface="Tw Cen MT"/>
              </a:rPr>
              <a:t>Journal of Anxiety Disorders</a:t>
            </a:r>
            <a:r>
              <a:rPr lang="en-US" sz="2000" dirty="0">
                <a:latin typeface="Tw Cen MT"/>
                <a:cs typeface="Tw Cen MT"/>
              </a:rPr>
              <a:t>, </a:t>
            </a:r>
            <a:r>
              <a:rPr lang="en-US" sz="2000" i="1" dirty="0">
                <a:latin typeface="Tw Cen MT"/>
                <a:cs typeface="Tw Cen MT"/>
              </a:rPr>
              <a:t>27,</a:t>
            </a:r>
            <a:r>
              <a:rPr lang="en-US" sz="2000" dirty="0">
                <a:latin typeface="Tw Cen MT"/>
                <a:cs typeface="Tw Cen MT"/>
              </a:rPr>
              <a:t> 389-397.</a:t>
            </a:r>
          </a:p>
          <a:p>
            <a:pPr eaLnBrk="1" hangingPunct="1">
              <a:lnSpc>
                <a:spcPct val="110000"/>
              </a:lnSpc>
            </a:pPr>
            <a:endParaRPr lang="en-US" sz="3000" dirty="0">
              <a:latin typeface="Tw Cen MT" charset="0"/>
            </a:endParaRPr>
          </a:p>
          <a:p>
            <a:pPr lvl="1" eaLnBrk="1" hangingPunct="1">
              <a:lnSpc>
                <a:spcPct val="110000"/>
              </a:lnSpc>
            </a:pPr>
            <a:endParaRPr lang="en-US" sz="2700" dirty="0">
              <a:latin typeface="Tw Cen MT" charset="0"/>
            </a:endParaRPr>
          </a:p>
          <a:p>
            <a:pPr eaLnBrk="1" hangingPunct="1"/>
            <a:endParaRPr lang="en-US" sz="3000" dirty="0">
              <a:latin typeface="Tw Cen MT" charset="0"/>
            </a:endParaRPr>
          </a:p>
        </p:txBody>
      </p:sp>
      <p:sp>
        <p:nvSpPr>
          <p:cNvPr id="5" name="TextBox 4"/>
          <p:cNvSpPr txBox="1"/>
          <p:nvPr/>
        </p:nvSpPr>
        <p:spPr>
          <a:xfrm>
            <a:off x="3084688" y="4242558"/>
            <a:ext cx="564445" cy="369332"/>
          </a:xfrm>
          <a:prstGeom prst="rect">
            <a:avLst/>
          </a:prstGeom>
          <a:noFill/>
        </p:spPr>
        <p:txBody>
          <a:bodyPr wrap="square" rtlCol="0">
            <a:spAutoFit/>
          </a:bodyPr>
          <a:lstStyle/>
          <a:p>
            <a:r>
              <a:rPr lang="en-US" dirty="0" smtClean="0">
                <a:solidFill>
                  <a:schemeClr val="bg1"/>
                </a:solidFill>
              </a:rPr>
              <a:t>ACT</a:t>
            </a:r>
            <a:endParaRPr lang="en-US" dirty="0">
              <a:solidFill>
                <a:schemeClr val="bg1"/>
              </a:solidFill>
            </a:endParaRPr>
          </a:p>
        </p:txBody>
      </p:sp>
    </p:spTree>
    <p:extLst>
      <p:ext uri="{BB962C8B-B14F-4D97-AF65-F5344CB8AC3E}">
        <p14:creationId xmlns:p14="http://schemas.microsoft.com/office/powerpoint/2010/main" val="11018991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073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Rectangle 2"/>
          <p:cNvSpPr>
            <a:spLocks noGrp="1" noRot="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000" dirty="0" smtClean="0">
                <a:solidFill>
                  <a:srgbClr val="0000BA"/>
                </a:solidFill>
                <a:ea typeface="+mj-ea"/>
              </a:rPr>
              <a:t>Key Clinical </a:t>
            </a:r>
            <a:r>
              <a:rPr lang="en-US" sz="4000" dirty="0" smtClean="0">
                <a:solidFill>
                  <a:srgbClr val="0000BA"/>
                </a:solidFill>
              </a:rPr>
              <a:t>R</a:t>
            </a:r>
            <a:r>
              <a:rPr lang="en-US" sz="4000" dirty="0" smtClean="0">
                <a:solidFill>
                  <a:srgbClr val="0000BA"/>
                </a:solidFill>
                <a:ea typeface="+mj-ea"/>
              </a:rPr>
              <a:t>ecommendations</a:t>
            </a:r>
          </a:p>
        </p:txBody>
      </p:sp>
      <p:sp>
        <p:nvSpPr>
          <p:cNvPr id="36868" name="Rectangle 3"/>
          <p:cNvSpPr>
            <a:spLocks noGrp="1" noChangeArrowheads="1"/>
          </p:cNvSpPr>
          <p:nvPr>
            <p:ph sz="quarter" idx="1"/>
          </p:nvPr>
        </p:nvSpPr>
        <p:spPr>
          <a:xfrm>
            <a:off x="457199" y="1219200"/>
            <a:ext cx="8551333" cy="5088468"/>
          </a:xfrm>
        </p:spPr>
        <p:txBody>
          <a:bodyPr>
            <a:noAutofit/>
          </a:bodyPr>
          <a:lstStyle/>
          <a:p>
            <a:pPr>
              <a:lnSpc>
                <a:spcPct val="80000"/>
              </a:lnSpc>
              <a:spcBef>
                <a:spcPts val="3000"/>
              </a:spcBef>
            </a:pPr>
            <a:r>
              <a:rPr lang="en-US" sz="2000" dirty="0">
                <a:latin typeface="Tw Cen MT" charset="0"/>
              </a:rPr>
              <a:t>Fully informed consent</a:t>
            </a:r>
          </a:p>
          <a:p>
            <a:pPr>
              <a:lnSpc>
                <a:spcPct val="80000"/>
              </a:lnSpc>
              <a:spcBef>
                <a:spcPts val="3000"/>
              </a:spcBef>
            </a:pPr>
            <a:r>
              <a:rPr lang="en-US" sz="2000" dirty="0" smtClean="0">
                <a:latin typeface="Tw Cen MT"/>
                <a:cs typeface="Tw Cen MT"/>
              </a:rPr>
              <a:t>Anticipate technical difficulties</a:t>
            </a:r>
          </a:p>
          <a:p>
            <a:pPr lvl="1">
              <a:lnSpc>
                <a:spcPct val="80000"/>
              </a:lnSpc>
              <a:spcBef>
                <a:spcPts val="3000"/>
              </a:spcBef>
            </a:pPr>
            <a:r>
              <a:rPr lang="en-US" sz="2000" dirty="0" smtClean="0">
                <a:latin typeface="Tw Cen MT"/>
                <a:cs typeface="Tw Cen MT"/>
              </a:rPr>
              <a:t>Provide </a:t>
            </a:r>
            <a:r>
              <a:rPr lang="en-US" sz="2000" dirty="0">
                <a:latin typeface="Tw Cen MT"/>
                <a:cs typeface="Tw Cen MT"/>
              </a:rPr>
              <a:t>tutorial in use of videoconference </a:t>
            </a:r>
            <a:r>
              <a:rPr lang="en-US" sz="2000" dirty="0" smtClean="0">
                <a:latin typeface="Tw Cen MT"/>
                <a:cs typeface="Tw Cen MT"/>
              </a:rPr>
              <a:t>platform, &amp; tech support</a:t>
            </a:r>
            <a:endParaRPr lang="en-US" sz="2000" dirty="0">
              <a:latin typeface="Tw Cen MT"/>
              <a:cs typeface="Tw Cen MT"/>
            </a:endParaRPr>
          </a:p>
          <a:p>
            <a:pPr lvl="1">
              <a:spcAft>
                <a:spcPts val="1800"/>
              </a:spcAft>
            </a:pPr>
            <a:r>
              <a:rPr lang="en-US" sz="2000" dirty="0" smtClean="0">
                <a:latin typeface="Tw Cen MT" charset="0"/>
              </a:rPr>
              <a:t>Encourage </a:t>
            </a:r>
            <a:r>
              <a:rPr lang="en-US" sz="2000" dirty="0">
                <a:latin typeface="Tw Cen MT" charset="0"/>
              </a:rPr>
              <a:t>patients to verbalize technical difficulties and feelings of </a:t>
            </a:r>
            <a:r>
              <a:rPr lang="en-US" sz="2000" dirty="0" smtClean="0">
                <a:latin typeface="Tw Cen MT" charset="0"/>
              </a:rPr>
              <a:t>discomfort</a:t>
            </a:r>
            <a:endParaRPr lang="en-US" sz="2000" dirty="0" smtClean="0">
              <a:latin typeface="Tw Cen MT"/>
              <a:cs typeface="Tw Cen MT"/>
            </a:endParaRPr>
          </a:p>
          <a:p>
            <a:pPr>
              <a:spcAft>
                <a:spcPts val="1800"/>
              </a:spcAft>
            </a:pPr>
            <a:r>
              <a:rPr lang="en-US" sz="2000" dirty="0" smtClean="0">
                <a:latin typeface="Tw Cen MT"/>
                <a:cs typeface="Tw Cen MT"/>
              </a:rPr>
              <a:t>Model </a:t>
            </a:r>
            <a:r>
              <a:rPr lang="en-US" sz="2000" dirty="0">
                <a:latin typeface="Tw Cen MT"/>
                <a:cs typeface="Tw Cen MT"/>
              </a:rPr>
              <a:t>exposures as you would in face-to-face treatment</a:t>
            </a:r>
          </a:p>
          <a:p>
            <a:pPr>
              <a:spcAft>
                <a:spcPts val="1800"/>
              </a:spcAft>
            </a:pPr>
            <a:r>
              <a:rPr lang="en-US" sz="2000" dirty="0">
                <a:latin typeface="Tw Cen MT"/>
                <a:cs typeface="Tw Cen MT"/>
              </a:rPr>
              <a:t>Minimize </a:t>
            </a:r>
            <a:r>
              <a:rPr lang="en-US" sz="2000" dirty="0" smtClean="0">
                <a:latin typeface="Tw Cen MT"/>
                <a:cs typeface="Tw Cen MT"/>
              </a:rPr>
              <a:t>distractions</a:t>
            </a:r>
          </a:p>
          <a:p>
            <a:pPr>
              <a:spcAft>
                <a:spcPts val="1800"/>
              </a:spcAft>
            </a:pPr>
            <a:r>
              <a:rPr lang="en-US" sz="2000" dirty="0" smtClean="0">
                <a:latin typeface="Tw Cen MT"/>
                <a:cs typeface="Tw Cen MT"/>
              </a:rPr>
              <a:t>Use </a:t>
            </a:r>
            <a:r>
              <a:rPr lang="en-US" sz="2000" dirty="0">
                <a:latin typeface="Tw Cen MT"/>
                <a:cs typeface="Tw Cen MT"/>
              </a:rPr>
              <a:t>non-wireless </a:t>
            </a:r>
            <a:r>
              <a:rPr lang="en-US" sz="2000" dirty="0" smtClean="0">
                <a:latin typeface="Tw Cen MT"/>
                <a:cs typeface="Tw Cen MT"/>
              </a:rPr>
              <a:t>Internet connection</a:t>
            </a:r>
          </a:p>
          <a:p>
            <a:pPr>
              <a:spcAft>
                <a:spcPts val="1800"/>
              </a:spcAft>
            </a:pPr>
            <a:r>
              <a:rPr lang="en-US" sz="2000" dirty="0" smtClean="0">
                <a:latin typeface="Tw Cen MT"/>
                <a:cs typeface="Tw Cen MT"/>
              </a:rPr>
              <a:t>Position </a:t>
            </a:r>
            <a:r>
              <a:rPr lang="en-US" sz="2000" dirty="0">
                <a:latin typeface="Tw Cen MT"/>
                <a:cs typeface="Tw Cen MT"/>
              </a:rPr>
              <a:t>webcam </a:t>
            </a:r>
            <a:r>
              <a:rPr lang="en-US" sz="2000" dirty="0" smtClean="0">
                <a:latin typeface="Tw Cen MT"/>
                <a:cs typeface="Tw Cen MT"/>
              </a:rPr>
              <a:t>strategically</a:t>
            </a:r>
          </a:p>
          <a:p>
            <a:pPr>
              <a:spcAft>
                <a:spcPts val="1800"/>
              </a:spcAft>
            </a:pPr>
            <a:r>
              <a:rPr lang="en-US" sz="2000" dirty="0" smtClean="0">
                <a:latin typeface="Tw Cen MT" charset="0"/>
              </a:rPr>
              <a:t>Conduct </a:t>
            </a:r>
            <a:r>
              <a:rPr lang="en-US" sz="2000" dirty="0">
                <a:latin typeface="Tw Cen MT" charset="0"/>
              </a:rPr>
              <a:t>exposures in the </a:t>
            </a:r>
            <a:r>
              <a:rPr lang="en-US" sz="2000" dirty="0" smtClean="0">
                <a:latin typeface="Tw Cen MT" charset="0"/>
              </a:rPr>
              <a:t>“real</a:t>
            </a:r>
            <a:r>
              <a:rPr lang="en-US" sz="2000" dirty="0">
                <a:latin typeface="Tw Cen MT" charset="0"/>
              </a:rPr>
              <a:t>-</a:t>
            </a:r>
            <a:r>
              <a:rPr lang="en-US" sz="2000" dirty="0" smtClean="0">
                <a:latin typeface="Tw Cen MT" charset="0"/>
              </a:rPr>
              <a:t>world” via laptops </a:t>
            </a:r>
            <a:r>
              <a:rPr lang="en-US" sz="2000" dirty="0">
                <a:latin typeface="Tw Cen MT" charset="0"/>
              </a:rPr>
              <a:t>or </a:t>
            </a:r>
            <a:r>
              <a:rPr lang="en-US" sz="2000" dirty="0" smtClean="0">
                <a:latin typeface="Tw Cen MT" charset="0"/>
              </a:rPr>
              <a:t>mobile devices</a:t>
            </a:r>
            <a:endParaRPr lang="en-US" sz="2000" dirty="0">
              <a:latin typeface="Tw Cen MT" charset="0"/>
            </a:endParaRPr>
          </a:p>
        </p:txBody>
      </p:sp>
    </p:spTree>
    <p:extLst>
      <p:ext uri="{BB962C8B-B14F-4D97-AF65-F5344CB8AC3E}">
        <p14:creationId xmlns:p14="http://schemas.microsoft.com/office/powerpoint/2010/main" val="33376021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Conclusions</a:t>
            </a:r>
            <a:endParaRPr lang="en-US" b="1" dirty="0">
              <a:solidFill>
                <a:srgbClr val="0000BA"/>
              </a:solidFill>
            </a:endParaRPr>
          </a:p>
        </p:txBody>
      </p:sp>
      <p:sp>
        <p:nvSpPr>
          <p:cNvPr id="3" name="Content Placeholder 2"/>
          <p:cNvSpPr>
            <a:spLocks noGrp="1"/>
          </p:cNvSpPr>
          <p:nvPr>
            <p:ph sz="quarter" idx="1"/>
          </p:nvPr>
        </p:nvSpPr>
        <p:spPr/>
        <p:txBody>
          <a:bodyPr>
            <a:normAutofit fontScale="85000" lnSpcReduction="10000"/>
          </a:bodyPr>
          <a:lstStyle/>
          <a:p>
            <a:r>
              <a:rPr lang="en-US" dirty="0" smtClean="0"/>
              <a:t>VC </a:t>
            </a:r>
            <a:r>
              <a:rPr lang="en-US" dirty="0" err="1" smtClean="0"/>
              <a:t>tx</a:t>
            </a:r>
            <a:r>
              <a:rPr lang="en-US" dirty="0" smtClean="0"/>
              <a:t>, as well as Internet-Self Help Program supplemented by VC, are acceptable, feasible, &amp; effective</a:t>
            </a:r>
          </a:p>
          <a:p>
            <a:r>
              <a:rPr lang="en-US" dirty="0" smtClean="0"/>
              <a:t>Internet Interventions </a:t>
            </a:r>
            <a:r>
              <a:rPr lang="en-US" dirty="0"/>
              <a:t>based on </a:t>
            </a:r>
            <a:r>
              <a:rPr lang="en-US" dirty="0" smtClean="0"/>
              <a:t>ACT principles provide </a:t>
            </a:r>
            <a:r>
              <a:rPr lang="en-US" dirty="0"/>
              <a:t>another distinct approach to treating individuals with </a:t>
            </a:r>
            <a:r>
              <a:rPr lang="en-US" dirty="0" smtClean="0"/>
              <a:t>SAD</a:t>
            </a:r>
          </a:p>
          <a:p>
            <a:r>
              <a:rPr lang="en-US" dirty="0"/>
              <a:t>C</a:t>
            </a:r>
            <a:r>
              <a:rPr lang="en-US" dirty="0" smtClean="0"/>
              <a:t>ould </a:t>
            </a:r>
            <a:r>
              <a:rPr lang="en-US" dirty="0"/>
              <a:t>be used to overcome some of the barriers associated with the dissemination of evidence-based treatments </a:t>
            </a:r>
            <a:endParaRPr lang="en-US" dirty="0" smtClean="0"/>
          </a:p>
          <a:p>
            <a:pPr lvl="1"/>
            <a:r>
              <a:rPr lang="en-US" dirty="0" smtClean="0"/>
              <a:t>those </a:t>
            </a:r>
            <a:r>
              <a:rPr lang="en-US" dirty="0"/>
              <a:t>residing in rural (or other) areas </a:t>
            </a:r>
            <a:r>
              <a:rPr lang="en-US" dirty="0" smtClean="0"/>
              <a:t>to increase access</a:t>
            </a:r>
          </a:p>
          <a:p>
            <a:pPr lvl="1"/>
            <a:r>
              <a:rPr lang="en-US" dirty="0" smtClean="0"/>
              <a:t>those </a:t>
            </a:r>
            <a:r>
              <a:rPr lang="en-US" dirty="0"/>
              <a:t>who may be </a:t>
            </a:r>
            <a:r>
              <a:rPr lang="en-US" dirty="0" smtClean="0"/>
              <a:t>hesitant to seek </a:t>
            </a:r>
            <a:r>
              <a:rPr lang="en-US" dirty="0"/>
              <a:t>in-person </a:t>
            </a:r>
            <a:r>
              <a:rPr lang="en-US" dirty="0" smtClean="0"/>
              <a:t>treatment </a:t>
            </a:r>
            <a:endParaRPr lang="en-US" dirty="0"/>
          </a:p>
          <a:p>
            <a:endParaRPr lang="en-US" dirty="0"/>
          </a:p>
          <a:p>
            <a:endParaRPr lang="en-US" dirty="0" smtClean="0"/>
          </a:p>
        </p:txBody>
      </p:sp>
    </p:spTree>
    <p:extLst>
      <p:ext uri="{BB962C8B-B14F-4D97-AF65-F5344CB8AC3E}">
        <p14:creationId xmlns:p14="http://schemas.microsoft.com/office/powerpoint/2010/main" val="1368567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BA"/>
                </a:solidFill>
              </a:rPr>
              <a:t>Some Future Directions</a:t>
            </a:r>
            <a:endParaRPr lang="en-US" b="1" dirty="0">
              <a:solidFill>
                <a:srgbClr val="0000BA"/>
              </a:solidFill>
            </a:endParaRPr>
          </a:p>
        </p:txBody>
      </p:sp>
      <p:sp>
        <p:nvSpPr>
          <p:cNvPr id="3" name="Content Placeholder 2"/>
          <p:cNvSpPr>
            <a:spLocks noGrp="1"/>
          </p:cNvSpPr>
          <p:nvPr>
            <p:ph sz="quarter" idx="1"/>
          </p:nvPr>
        </p:nvSpPr>
        <p:spPr/>
        <p:txBody>
          <a:bodyPr>
            <a:normAutofit fontScale="70000" lnSpcReduction="20000"/>
          </a:bodyPr>
          <a:lstStyle/>
          <a:p>
            <a:r>
              <a:rPr lang="en-US" dirty="0" smtClean="0"/>
              <a:t>Future Studies</a:t>
            </a:r>
          </a:p>
          <a:p>
            <a:pPr lvl="1"/>
            <a:r>
              <a:rPr lang="en-US" dirty="0" smtClean="0"/>
              <a:t>VC vs. Face-to-face RTC</a:t>
            </a:r>
          </a:p>
          <a:p>
            <a:pPr lvl="1"/>
            <a:r>
              <a:rPr lang="en-US" dirty="0" smtClean="0"/>
              <a:t>Web-based with vs. without therapist support</a:t>
            </a:r>
          </a:p>
          <a:p>
            <a:pPr lvl="1"/>
            <a:r>
              <a:rPr lang="en-US" dirty="0" smtClean="0"/>
              <a:t>Web-based CT vs. web-based ACT</a:t>
            </a:r>
          </a:p>
          <a:p>
            <a:pPr lvl="1"/>
            <a:r>
              <a:rPr lang="en-US" dirty="0" smtClean="0"/>
              <a:t>Incorporation of mobile devices</a:t>
            </a:r>
          </a:p>
          <a:p>
            <a:pPr lvl="1"/>
            <a:r>
              <a:rPr lang="en-US" dirty="0" smtClean="0"/>
              <a:t>Stepped care approach</a:t>
            </a:r>
          </a:p>
          <a:p>
            <a:pPr lvl="1"/>
            <a:r>
              <a:rPr lang="en-US" dirty="0" smtClean="0"/>
              <a:t>Dismantling studies</a:t>
            </a:r>
          </a:p>
          <a:p>
            <a:pPr lvl="1"/>
            <a:r>
              <a:rPr lang="en-US" dirty="0" smtClean="0"/>
              <a:t>Mediation and moderation</a:t>
            </a:r>
          </a:p>
          <a:p>
            <a:pPr lvl="1"/>
            <a:r>
              <a:rPr lang="en-US" dirty="0" smtClean="0"/>
              <a:t>Other</a:t>
            </a:r>
          </a:p>
          <a:p>
            <a:pPr marL="228600" lvl="1" indent="-228600">
              <a:buFont typeface="Arial"/>
              <a:buChar char="•"/>
              <a:tabLst>
                <a:tab pos="457200" algn="l"/>
              </a:tabLst>
            </a:pPr>
            <a:r>
              <a:rPr lang="en-US" sz="3100" dirty="0" smtClean="0"/>
              <a:t>  Ways to increase adherence to exposure assignments</a:t>
            </a:r>
          </a:p>
          <a:p>
            <a:pPr marL="228600" lvl="1" indent="-228600">
              <a:buFont typeface="Arial"/>
              <a:buChar char="•"/>
              <a:tabLst>
                <a:tab pos="457200" algn="l"/>
              </a:tabLst>
            </a:pPr>
            <a:r>
              <a:rPr lang="en-US" sz="3100" dirty="0" smtClean="0"/>
              <a:t>  ACT-specific principles &amp; techniques</a:t>
            </a:r>
          </a:p>
          <a:p>
            <a:r>
              <a:rPr lang="en-US" dirty="0" smtClean="0"/>
              <a:t>Regulatory issues</a:t>
            </a:r>
          </a:p>
          <a:p>
            <a:r>
              <a:rPr lang="en-US" dirty="0" smtClean="0"/>
              <a:t>Alternative platforms (e.g., </a:t>
            </a:r>
            <a:r>
              <a:rPr lang="en-US" dirty="0" err="1" smtClean="0"/>
              <a:t>VSee</a:t>
            </a:r>
            <a:r>
              <a:rPr lang="en-US" dirty="0" smtClean="0"/>
              <a:t>)</a:t>
            </a:r>
            <a:endParaRPr lang="en-US" dirty="0"/>
          </a:p>
        </p:txBody>
      </p:sp>
    </p:spTree>
    <p:extLst>
      <p:ext uri="{BB962C8B-B14F-4D97-AF65-F5344CB8AC3E}">
        <p14:creationId xmlns:p14="http://schemas.microsoft.com/office/powerpoint/2010/main" val="19538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612775" y="228600"/>
            <a:ext cx="8153400" cy="990600"/>
          </a:xfrm>
        </p:spPr>
        <p:txBody>
          <a:bodyPr/>
          <a:lstStyle/>
          <a:p>
            <a:pPr eaLnBrk="1" hangingPunct="1"/>
            <a:r>
              <a:rPr lang="en-US" b="1" dirty="0">
                <a:solidFill>
                  <a:srgbClr val="0000BA"/>
                </a:solidFill>
                <a:latin typeface="Tw Cen MT" charset="0"/>
              </a:rPr>
              <a:t>Social Anxiety </a:t>
            </a:r>
            <a:r>
              <a:rPr lang="en-US" b="1" dirty="0" smtClean="0">
                <a:solidFill>
                  <a:srgbClr val="0000BA"/>
                </a:solidFill>
                <a:latin typeface="Tw Cen MT" charset="0"/>
              </a:rPr>
              <a:t>Disorder (</a:t>
            </a:r>
            <a:r>
              <a:rPr lang="en-US" b="1" dirty="0">
                <a:solidFill>
                  <a:srgbClr val="0000BA"/>
                </a:solidFill>
                <a:latin typeface="Tw Cen MT" charset="0"/>
              </a:rPr>
              <a:t>SAD)</a:t>
            </a:r>
          </a:p>
        </p:txBody>
      </p:sp>
      <p:sp>
        <p:nvSpPr>
          <p:cNvPr id="9219" name="Rectangle 3"/>
          <p:cNvSpPr>
            <a:spLocks noGrp="1" noChangeArrowheads="1"/>
          </p:cNvSpPr>
          <p:nvPr>
            <p:ph sz="quarter" idx="1"/>
          </p:nvPr>
        </p:nvSpPr>
        <p:spPr>
          <a:xfrm>
            <a:off x="612775" y="2057400"/>
            <a:ext cx="8153400" cy="4038600"/>
          </a:xfrm>
        </p:spPr>
        <p:txBody>
          <a:bodyPr>
            <a:normAutofit fontScale="85000" lnSpcReduction="20000"/>
          </a:bodyPr>
          <a:lstStyle/>
          <a:p>
            <a:pPr>
              <a:defRPr/>
            </a:pPr>
            <a:r>
              <a:rPr lang="en-US" sz="3800" dirty="0" smtClean="0">
                <a:ea typeface="+mn-ea"/>
              </a:rPr>
              <a:t>Excessive fears of being</a:t>
            </a:r>
            <a:br>
              <a:rPr lang="en-US" sz="3800" dirty="0" smtClean="0">
                <a:ea typeface="+mn-ea"/>
              </a:rPr>
            </a:br>
            <a:r>
              <a:rPr lang="en-US" sz="3800" dirty="0" smtClean="0">
                <a:ea typeface="+mn-ea"/>
              </a:rPr>
              <a:t>embarrassed and negatively</a:t>
            </a:r>
            <a:br>
              <a:rPr lang="en-US" sz="3800" dirty="0" smtClean="0">
                <a:ea typeface="+mn-ea"/>
              </a:rPr>
            </a:br>
            <a:r>
              <a:rPr lang="en-US" sz="3800" dirty="0" smtClean="0">
                <a:ea typeface="+mn-ea"/>
              </a:rPr>
              <a:t>evaluated by other people</a:t>
            </a:r>
            <a:br>
              <a:rPr lang="en-US" sz="3800" dirty="0" smtClean="0">
                <a:ea typeface="+mn-ea"/>
              </a:rPr>
            </a:br>
            <a:endParaRPr lang="en-US" sz="3800" dirty="0" smtClean="0">
              <a:ea typeface="+mn-ea"/>
            </a:endParaRPr>
          </a:p>
          <a:p>
            <a:pPr>
              <a:defRPr/>
            </a:pPr>
            <a:r>
              <a:rPr lang="en-US" sz="3800" dirty="0" smtClean="0">
                <a:ea typeface="+mn-ea"/>
              </a:rPr>
              <a:t>Most individuals with SAD do not receive treatment</a:t>
            </a:r>
          </a:p>
          <a:p>
            <a:pPr marL="822960" lvl="1" indent="-457200">
              <a:defRPr/>
            </a:pPr>
            <a:r>
              <a:rPr lang="en-US" dirty="0" smtClean="0">
                <a:ea typeface="+mn-ea"/>
              </a:rPr>
              <a:t>Fear of social interactions</a:t>
            </a:r>
          </a:p>
          <a:p>
            <a:pPr marL="822960" lvl="1" indent="-457200">
              <a:defRPr/>
            </a:pPr>
            <a:r>
              <a:rPr lang="en-US" dirty="0" smtClean="0">
                <a:ea typeface="+mn-ea"/>
              </a:rPr>
              <a:t>Geographic location</a:t>
            </a:r>
          </a:p>
          <a:p>
            <a:pPr marL="822960" lvl="1" indent="-457200">
              <a:defRPr/>
            </a:pPr>
            <a:r>
              <a:rPr lang="en-US" dirty="0" smtClean="0">
                <a:ea typeface="+mn-ea"/>
              </a:rPr>
              <a:t>Transportation limitations</a:t>
            </a:r>
          </a:p>
          <a:p>
            <a:pPr marL="822960" lvl="1" indent="-457200">
              <a:defRPr/>
            </a:pPr>
            <a:r>
              <a:rPr lang="en-US" dirty="0" smtClean="0">
                <a:ea typeface="+mn-ea"/>
              </a:rPr>
              <a:t>Stigma</a:t>
            </a:r>
          </a:p>
          <a:p>
            <a:pPr marL="640080" lvl="1" indent="-274320" eaLnBrk="1" fontAlgn="auto" hangingPunct="1">
              <a:spcAft>
                <a:spcPts val="0"/>
              </a:spcAft>
              <a:buFont typeface="Wingdings 2"/>
              <a:buChar char=""/>
              <a:defRPr/>
            </a:pPr>
            <a:endParaRPr lang="en-US" dirty="0" smtClean="0">
              <a:ea typeface="+mn-ea"/>
            </a:endParaRPr>
          </a:p>
        </p:txBody>
      </p:sp>
      <p:pic>
        <p:nvPicPr>
          <p:cNvPr id="11268" name="Picture 3" descr="S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52600"/>
            <a:ext cx="19319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arriers.jpg"/>
          <p:cNvPicPr>
            <a:picLocks noChangeAspect="1"/>
          </p:cNvPicPr>
          <p:nvPr/>
        </p:nvPicPr>
        <p:blipFill>
          <a:blip r:embed="rId4" cstate="print"/>
          <a:stretch>
            <a:fillRect/>
          </a:stretch>
        </p:blipFill>
        <p:spPr>
          <a:xfrm>
            <a:off x="6121400" y="4800600"/>
            <a:ext cx="2133600" cy="1600200"/>
          </a:xfrm>
          <a:prstGeom prst="rect">
            <a:avLst/>
          </a:prstGeom>
          <a:scene3d>
            <a:camera prst="orthographicFront">
              <a:rot lat="0" lon="0" rev="21299999"/>
            </a:camera>
            <a:lightRig rig="threePt" dir="t"/>
          </a:scene3d>
          <a:sp3d>
            <a:bevelT/>
          </a:sp3d>
        </p:spPr>
      </p:pic>
    </p:spTree>
    <p:extLst>
      <p:ext uri="{BB962C8B-B14F-4D97-AF65-F5344CB8AC3E}">
        <p14:creationId xmlns:p14="http://schemas.microsoft.com/office/powerpoint/2010/main" val="555308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228600"/>
            <a:ext cx="8308975" cy="990600"/>
          </a:xfrm>
        </p:spPr>
        <p:txBody>
          <a:bodyPr/>
          <a:lstStyle/>
          <a:p>
            <a:pPr eaLnBrk="1" hangingPunct="1"/>
            <a:r>
              <a:rPr lang="en-US" b="1" dirty="0">
                <a:solidFill>
                  <a:srgbClr val="0000BA"/>
                </a:solidFill>
                <a:latin typeface="Tw Cen MT" charset="0"/>
              </a:rPr>
              <a:t>Procedures</a:t>
            </a:r>
          </a:p>
        </p:txBody>
      </p:sp>
      <p:sp>
        <p:nvSpPr>
          <p:cNvPr id="17411" name="Rectangle 3"/>
          <p:cNvSpPr>
            <a:spLocks noGrp="1" noChangeArrowheads="1"/>
          </p:cNvSpPr>
          <p:nvPr>
            <p:ph sz="quarter" idx="1"/>
          </p:nvPr>
        </p:nvSpPr>
        <p:spPr>
          <a:xfrm>
            <a:off x="457200" y="1600200"/>
            <a:ext cx="8229600" cy="4572000"/>
          </a:xfrm>
        </p:spPr>
        <p:txBody>
          <a:bodyPr/>
          <a:lstStyle/>
          <a:p>
            <a:pPr eaLnBrk="1" hangingPunct="1">
              <a:lnSpc>
                <a:spcPct val="90000"/>
              </a:lnSpc>
            </a:pPr>
            <a:r>
              <a:rPr lang="en-US" sz="3600">
                <a:latin typeface="Tw Cen MT" charset="0"/>
              </a:rPr>
              <a:t>Online advertisements and clinic referrals</a:t>
            </a:r>
          </a:p>
          <a:p>
            <a:pPr eaLnBrk="1" hangingPunct="1">
              <a:lnSpc>
                <a:spcPct val="90000"/>
              </a:lnSpc>
            </a:pPr>
            <a:r>
              <a:rPr lang="en-US" sz="3600">
                <a:latin typeface="Tw Cen MT" charset="0"/>
              </a:rPr>
              <a:t>Telephone screen</a:t>
            </a:r>
          </a:p>
          <a:p>
            <a:pPr eaLnBrk="1" hangingPunct="1">
              <a:lnSpc>
                <a:spcPct val="90000"/>
              </a:lnSpc>
            </a:pPr>
            <a:r>
              <a:rPr lang="en-US" sz="3600">
                <a:latin typeface="Tw Cen MT" charset="0"/>
              </a:rPr>
              <a:t>Structured clinical interview</a:t>
            </a:r>
          </a:p>
          <a:p>
            <a:pPr eaLnBrk="1" hangingPunct="1">
              <a:lnSpc>
                <a:spcPct val="90000"/>
              </a:lnSpc>
            </a:pPr>
            <a:r>
              <a:rPr lang="en-US" sz="3600">
                <a:latin typeface="Tw Cen MT" charset="0"/>
              </a:rPr>
              <a:t>Skype lesson / test call</a:t>
            </a:r>
          </a:p>
          <a:p>
            <a:pPr eaLnBrk="1" hangingPunct="1">
              <a:lnSpc>
                <a:spcPct val="90000"/>
              </a:lnSpc>
            </a:pPr>
            <a:r>
              <a:rPr lang="en-US" sz="3600">
                <a:latin typeface="Tw Cen MT" charset="0"/>
              </a:rPr>
              <a:t>Baseline self-report questionnaires</a:t>
            </a:r>
          </a:p>
          <a:p>
            <a:pPr eaLnBrk="1" hangingPunct="1">
              <a:lnSpc>
                <a:spcPct val="90000"/>
              </a:lnSpc>
            </a:pPr>
            <a:r>
              <a:rPr lang="en-US" sz="3600">
                <a:latin typeface="Tw Cen MT" charset="0"/>
              </a:rPr>
              <a:t>1 month waiting period</a:t>
            </a:r>
          </a:p>
          <a:p>
            <a:pPr eaLnBrk="1" hangingPunct="1">
              <a:lnSpc>
                <a:spcPct val="90000"/>
              </a:lnSpc>
            </a:pPr>
            <a:r>
              <a:rPr lang="en-US" sz="3600">
                <a:latin typeface="Tw Cen MT" charset="0"/>
              </a:rPr>
              <a:t>Pre-treatment self-report questions</a:t>
            </a:r>
          </a:p>
        </p:txBody>
      </p:sp>
    </p:spTree>
    <p:extLst>
      <p:ext uri="{BB962C8B-B14F-4D97-AF65-F5344CB8AC3E}">
        <p14:creationId xmlns:p14="http://schemas.microsoft.com/office/powerpoint/2010/main" val="3691068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b="1" dirty="0" smtClean="0">
                <a:solidFill>
                  <a:srgbClr val="0000BA"/>
                </a:solidFill>
                <a:latin typeface="Tw Cen MT" charset="0"/>
              </a:rPr>
              <a:t>Treatment</a:t>
            </a:r>
            <a:endParaRPr lang="en-US" b="1" dirty="0">
              <a:solidFill>
                <a:srgbClr val="0000BA"/>
              </a:solidFill>
              <a:latin typeface="Tw Cen MT" charset="0"/>
            </a:endParaRPr>
          </a:p>
        </p:txBody>
      </p:sp>
      <p:sp>
        <p:nvSpPr>
          <p:cNvPr id="18435" name="Content Placeholder 2"/>
          <p:cNvSpPr>
            <a:spLocks noGrp="1"/>
          </p:cNvSpPr>
          <p:nvPr>
            <p:ph sz="quarter" idx="1"/>
          </p:nvPr>
        </p:nvSpPr>
        <p:spPr>
          <a:xfrm>
            <a:off x="612775" y="1363133"/>
            <a:ext cx="8153400" cy="5494867"/>
          </a:xfrm>
        </p:spPr>
        <p:txBody>
          <a:bodyPr/>
          <a:lstStyle/>
          <a:p>
            <a:pPr eaLnBrk="1" hangingPunct="1">
              <a:lnSpc>
                <a:spcPct val="90000"/>
              </a:lnSpc>
            </a:pPr>
            <a:r>
              <a:rPr lang="en-US" sz="2400" dirty="0">
                <a:latin typeface="Tw Cen MT" charset="0"/>
              </a:rPr>
              <a:t>12 one-hour sessions of weekly therapy in Skype</a:t>
            </a:r>
          </a:p>
          <a:p>
            <a:pPr eaLnBrk="1" hangingPunct="1">
              <a:lnSpc>
                <a:spcPct val="90000"/>
              </a:lnSpc>
            </a:pPr>
            <a:r>
              <a:rPr lang="en-US" sz="2400" dirty="0" err="1">
                <a:latin typeface="Tw Cen MT" charset="0"/>
              </a:rPr>
              <a:t>Manualized</a:t>
            </a:r>
            <a:r>
              <a:rPr lang="en-US" sz="2400" dirty="0">
                <a:latin typeface="Tw Cen MT" charset="0"/>
              </a:rPr>
              <a:t> treatment </a:t>
            </a:r>
            <a:r>
              <a:rPr lang="en-US" sz="2400" dirty="0" smtClean="0">
                <a:latin typeface="Tw Cen MT" charset="0"/>
              </a:rPr>
              <a:t>protocol, combining simulated exposures </a:t>
            </a:r>
            <a:r>
              <a:rPr lang="en-US" sz="1800" dirty="0" smtClean="0">
                <a:latin typeface="Tw Cen MT" charset="0"/>
              </a:rPr>
              <a:t>(</a:t>
            </a:r>
            <a:r>
              <a:rPr lang="en-US" sz="1800" dirty="0" err="1" smtClean="0">
                <a:latin typeface="Tw Cen MT" charset="0"/>
              </a:rPr>
              <a:t>Heimberg</a:t>
            </a:r>
            <a:r>
              <a:rPr lang="en-US" sz="1800" dirty="0" smtClean="0">
                <a:latin typeface="Tw Cen MT" charset="0"/>
              </a:rPr>
              <a:t>, Clark) </a:t>
            </a:r>
            <a:r>
              <a:rPr lang="en-US" sz="2400" dirty="0" smtClean="0">
                <a:latin typeface="Tw Cen MT" charset="0"/>
              </a:rPr>
              <a:t>within an ACT framework </a:t>
            </a:r>
            <a:r>
              <a:rPr lang="en-US" sz="1800" dirty="0" smtClean="0">
                <a:latin typeface="Tw Cen MT" charset="0"/>
              </a:rPr>
              <a:t>(</a:t>
            </a:r>
            <a:r>
              <a:rPr lang="en-US" sz="1800" dirty="0">
                <a:latin typeface="Tw Cen MT" charset="0"/>
              </a:rPr>
              <a:t>Herbert, Forman &amp; </a:t>
            </a:r>
            <a:r>
              <a:rPr lang="en-US" sz="1800" dirty="0" err="1">
                <a:latin typeface="Tw Cen MT" charset="0"/>
              </a:rPr>
              <a:t>Dalrymple</a:t>
            </a:r>
            <a:r>
              <a:rPr lang="en-US" sz="1800" dirty="0">
                <a:latin typeface="Tw Cen MT" charset="0"/>
              </a:rPr>
              <a:t>, 2009).</a:t>
            </a:r>
          </a:p>
          <a:p>
            <a:pPr eaLnBrk="1" hangingPunct="1">
              <a:lnSpc>
                <a:spcPct val="90000"/>
              </a:lnSpc>
            </a:pPr>
            <a:r>
              <a:rPr lang="en-US" sz="2400" dirty="0">
                <a:latin typeface="Tw Cen MT" charset="0"/>
              </a:rPr>
              <a:t>Sessions 1-2: </a:t>
            </a:r>
            <a:r>
              <a:rPr lang="en-US" sz="2400" dirty="0" err="1">
                <a:latin typeface="Tw Cen MT" charset="0"/>
              </a:rPr>
              <a:t>Psychoeducation</a:t>
            </a:r>
            <a:endParaRPr lang="en-US" sz="2400" dirty="0">
              <a:latin typeface="Tw Cen MT" charset="0"/>
            </a:endParaRPr>
          </a:p>
          <a:p>
            <a:pPr eaLnBrk="1" hangingPunct="1">
              <a:lnSpc>
                <a:spcPct val="90000"/>
              </a:lnSpc>
            </a:pPr>
            <a:r>
              <a:rPr lang="en-US" sz="2400" dirty="0">
                <a:latin typeface="Tw Cen MT" charset="0"/>
              </a:rPr>
              <a:t>Sessions 3-12:  In-session exposures, e.g.:</a:t>
            </a:r>
          </a:p>
          <a:p>
            <a:pPr lvl="1" eaLnBrk="1" hangingPunct="1">
              <a:lnSpc>
                <a:spcPct val="90000"/>
              </a:lnSpc>
            </a:pPr>
            <a:r>
              <a:rPr lang="en-US" sz="2100" dirty="0">
                <a:latin typeface="Tw Cen MT" charset="0"/>
              </a:rPr>
              <a:t>Deliver speech to audience</a:t>
            </a:r>
          </a:p>
          <a:p>
            <a:pPr lvl="1" eaLnBrk="1" hangingPunct="1">
              <a:lnSpc>
                <a:spcPct val="90000"/>
              </a:lnSpc>
            </a:pPr>
            <a:r>
              <a:rPr lang="en-US" sz="2100" dirty="0">
                <a:latin typeface="Tw Cen MT" charset="0"/>
              </a:rPr>
              <a:t>Ask person on date</a:t>
            </a:r>
          </a:p>
          <a:p>
            <a:pPr lvl="1" eaLnBrk="1" hangingPunct="1">
              <a:lnSpc>
                <a:spcPct val="90000"/>
              </a:lnSpc>
            </a:pPr>
            <a:r>
              <a:rPr lang="en-US" sz="2100" dirty="0">
                <a:latin typeface="Tw Cen MT" charset="0"/>
              </a:rPr>
              <a:t>Ask for raise</a:t>
            </a:r>
          </a:p>
          <a:p>
            <a:pPr eaLnBrk="1" hangingPunct="1">
              <a:lnSpc>
                <a:spcPct val="90000"/>
              </a:lnSpc>
            </a:pPr>
            <a:r>
              <a:rPr lang="en-US" sz="2400" dirty="0">
                <a:latin typeface="Tw Cen MT" charset="0"/>
              </a:rPr>
              <a:t>Social skills </a:t>
            </a:r>
            <a:r>
              <a:rPr lang="en-US" sz="2400" dirty="0" smtClean="0">
                <a:latin typeface="Tw Cen MT" charset="0"/>
              </a:rPr>
              <a:t>training PRN</a:t>
            </a:r>
            <a:endParaRPr lang="en-US" sz="2400" dirty="0">
              <a:latin typeface="Tw Cen MT" charset="0"/>
            </a:endParaRPr>
          </a:p>
          <a:p>
            <a:pPr eaLnBrk="1" hangingPunct="1">
              <a:lnSpc>
                <a:spcPct val="90000"/>
              </a:lnSpc>
            </a:pPr>
            <a:r>
              <a:rPr lang="en-US" sz="2400" dirty="0">
                <a:latin typeface="Tw Cen MT" charset="0"/>
              </a:rPr>
              <a:t>ACT concepts (willingness, acceptance, values, mindfulness, </a:t>
            </a:r>
            <a:r>
              <a:rPr lang="en-US" sz="2400" dirty="0" err="1">
                <a:latin typeface="Tw Cen MT" charset="0"/>
              </a:rPr>
              <a:t>defusion</a:t>
            </a:r>
            <a:r>
              <a:rPr lang="en-US" sz="2400" dirty="0" smtClean="0">
                <a:latin typeface="Tw Cen MT" charset="0"/>
              </a:rPr>
              <a:t>) integrated throughout</a:t>
            </a:r>
            <a:endParaRPr lang="en-US" sz="2400" dirty="0">
              <a:latin typeface="Tw Cen MT" charset="0"/>
            </a:endParaRPr>
          </a:p>
          <a:p>
            <a:pPr eaLnBrk="1" hangingPunct="1">
              <a:lnSpc>
                <a:spcPct val="90000"/>
              </a:lnSpc>
            </a:pPr>
            <a:r>
              <a:rPr lang="en-US" sz="2400" dirty="0">
                <a:latin typeface="Tw Cen MT" charset="0"/>
              </a:rPr>
              <a:t>Homework</a:t>
            </a:r>
          </a:p>
          <a:p>
            <a:pPr lvl="1" eaLnBrk="1" hangingPunct="1">
              <a:lnSpc>
                <a:spcPct val="90000"/>
              </a:lnSpc>
            </a:pPr>
            <a:endParaRPr lang="en-US" sz="2400" dirty="0">
              <a:latin typeface="Tw Cen MT" charset="0"/>
            </a:endParaRPr>
          </a:p>
          <a:p>
            <a:pPr eaLnBrk="1" hangingPunct="1"/>
            <a:endParaRPr lang="en-US" sz="2400" dirty="0">
              <a:latin typeface="Tw Cen MT" charset="0"/>
            </a:endParaRPr>
          </a:p>
        </p:txBody>
      </p:sp>
      <p:pic>
        <p:nvPicPr>
          <p:cNvPr id="4" name="Picture 3" descr="video.jpg"/>
          <p:cNvPicPr>
            <a:picLocks noChangeAspect="1"/>
          </p:cNvPicPr>
          <p:nvPr/>
        </p:nvPicPr>
        <p:blipFill>
          <a:blip r:embed="rId3" cstate="print"/>
          <a:stretch>
            <a:fillRect/>
          </a:stretch>
        </p:blipFill>
        <p:spPr>
          <a:xfrm>
            <a:off x="6643461" y="3200400"/>
            <a:ext cx="2122714" cy="1371600"/>
          </a:xfrm>
          <a:prstGeom prst="rect">
            <a:avLst/>
          </a:prstGeom>
          <a:scene3d>
            <a:camera prst="orthographicFront">
              <a:rot lat="0" lon="0" rev="21299999"/>
            </a:camera>
            <a:lightRig rig="threePt" dir="t"/>
          </a:scene3d>
        </p:spPr>
      </p:pic>
    </p:spTree>
    <p:extLst>
      <p:ext uri="{BB962C8B-B14F-4D97-AF65-F5344CB8AC3E}">
        <p14:creationId xmlns:p14="http://schemas.microsoft.com/office/powerpoint/2010/main" val="1123198943"/>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10.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4.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5.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6.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7.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8.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9.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2064</TotalTime>
  <Words>2558</Words>
  <Application>Microsoft Office PowerPoint</Application>
  <PresentationFormat>On-screen Show (4:3)</PresentationFormat>
  <Paragraphs>597</Paragraphs>
  <Slides>62</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Office Theme</vt:lpstr>
      <vt:lpstr>Worksheet</vt:lpstr>
      <vt:lpstr>Chart</vt:lpstr>
      <vt:lpstr>ACT-Based Treatment of Anxiety Disorders via Videoconferencing  </vt:lpstr>
      <vt:lpstr>Current Landscape of Behavioral Treatment of Anxiety Disorders</vt:lpstr>
      <vt:lpstr>Several million Americans with anxiety disorders do not have access to a therapist</vt:lpstr>
      <vt:lpstr>Bridging the Gap?</vt:lpstr>
      <vt:lpstr>Exposure-Based Procedures</vt:lpstr>
      <vt:lpstr>Study 1: VC Treatment of SAD</vt:lpstr>
      <vt:lpstr>Social Anxiety Disorder (SAD)</vt:lpstr>
      <vt:lpstr>Procedures</vt:lpstr>
      <vt:lpstr>Treatment</vt:lpstr>
      <vt:lpstr>Participants</vt:lpstr>
      <vt:lpstr>Results: Feasibility/Acceptability</vt:lpstr>
      <vt:lpstr>Results: Feasibility/Acceptability</vt:lpstr>
      <vt:lpstr>Feasibility/Acceptability</vt:lpstr>
      <vt:lpstr>Feasibility/Acceptability</vt:lpstr>
      <vt:lpstr>Results: Feasibility/Acceptability</vt:lpstr>
      <vt:lpstr>Results: Feasibility/Acceptability</vt:lpstr>
      <vt:lpstr>Results: Feasibility/Acceptability</vt:lpstr>
      <vt:lpstr>Results: Feasibility/Acceptability</vt:lpstr>
      <vt:lpstr>Results: Treatment Outcome</vt:lpstr>
      <vt:lpstr>Results: Treatment Outcome</vt:lpstr>
      <vt:lpstr>Results: Treatment Outcome</vt:lpstr>
      <vt:lpstr>Results: Treatment Outcome</vt:lpstr>
      <vt:lpstr>Okay, so this seems to work for SAD. What about a real challenge, like OCD?</vt:lpstr>
      <vt:lpstr>Study 2: VC treatment of OCD</vt:lpstr>
      <vt:lpstr>Challenges of ERP for OCD</vt:lpstr>
      <vt:lpstr>Participants</vt:lpstr>
      <vt:lpstr>Participants</vt:lpstr>
      <vt:lpstr>Protocol</vt:lpstr>
      <vt:lpstr>PowerPoint Presentation</vt:lpstr>
      <vt:lpstr>PowerPoint Presentation</vt:lpstr>
      <vt:lpstr>Treatment Outcome</vt:lpstr>
      <vt:lpstr>Treatment Outcome</vt:lpstr>
      <vt:lpstr>Effect Sizes </vt:lpstr>
      <vt:lpstr>Can therapist time be minimized?</vt:lpstr>
      <vt:lpstr>Study 3: Internet-based Self-Help for SAD with Remote Therapist Support</vt:lpstr>
      <vt:lpstr>Web-Based Treatment Program</vt:lpstr>
      <vt:lpstr>Outline</vt:lpstr>
      <vt:lpstr>Components of Interface</vt:lpstr>
      <vt:lpstr>Screenshots</vt:lpstr>
      <vt:lpstr>PowerPoint Presentation</vt:lpstr>
      <vt:lpstr>Tug of War</vt:lpstr>
      <vt:lpstr>Drop the rope!</vt:lpstr>
      <vt:lpstr>Recruitment</vt:lpstr>
      <vt:lpstr>Participants</vt:lpstr>
      <vt:lpstr>Procedures</vt:lpstr>
      <vt:lpstr>Therapist Support</vt:lpstr>
      <vt:lpstr>Skype Therapist Check-In</vt:lpstr>
      <vt:lpstr>Results: Acceptability &amp; Feasibility</vt:lpstr>
      <vt:lpstr>Symptom Improvement</vt:lpstr>
      <vt:lpstr>Treatment Outcome – Self-report</vt:lpstr>
      <vt:lpstr>Treatment Outcome – Self-report</vt:lpstr>
      <vt:lpstr>Quality of Life, Psychosocial Functioning</vt:lpstr>
      <vt:lpstr>Process Measures</vt:lpstr>
      <vt:lpstr>Baseline Predictors of Outcome</vt:lpstr>
      <vt:lpstr>Program Adherence &amp; Tx Outcome</vt:lpstr>
      <vt:lpstr>Participant Feedback - “What did you find most helpful about the treatment?” </vt:lpstr>
      <vt:lpstr>Participant Feedback – What did you find the least beneficial?</vt:lpstr>
      <vt:lpstr>Advantages</vt:lpstr>
      <vt:lpstr>Challenges</vt:lpstr>
      <vt:lpstr>Key Clinical Recommendations</vt:lpstr>
      <vt:lpstr>Conclusions</vt:lpstr>
      <vt:lpstr>Some Future Directions</vt:lpstr>
    </vt:vector>
  </TitlesOfParts>
  <Company>Drexel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Ontology</dc:title>
  <dc:creator>James Herbert</dc:creator>
  <cp:lastModifiedBy>Ashley</cp:lastModifiedBy>
  <cp:revision>49</cp:revision>
  <dcterms:created xsi:type="dcterms:W3CDTF">2012-07-22T15:12:00Z</dcterms:created>
  <dcterms:modified xsi:type="dcterms:W3CDTF">2014-06-21T21:24:30Z</dcterms:modified>
</cp:coreProperties>
</file>